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0" r:id="rId4"/>
    <p:sldMasterId id="2147483672" r:id="rId5"/>
    <p:sldMasterId id="2147483712" r:id="rId6"/>
  </p:sldMasterIdLst>
  <p:notesMasterIdLst>
    <p:notesMasterId r:id="rId35"/>
  </p:notesMasterIdLst>
  <p:handoutMasterIdLst>
    <p:handoutMasterId r:id="rId36"/>
  </p:handoutMasterIdLst>
  <p:sldIdLst>
    <p:sldId id="264" r:id="rId7"/>
    <p:sldId id="261" r:id="rId8"/>
    <p:sldId id="267" r:id="rId9"/>
    <p:sldId id="316" r:id="rId10"/>
    <p:sldId id="336" r:id="rId11"/>
    <p:sldId id="271" r:id="rId12"/>
    <p:sldId id="317" r:id="rId13"/>
    <p:sldId id="265" r:id="rId14"/>
    <p:sldId id="318" r:id="rId15"/>
    <p:sldId id="319" r:id="rId16"/>
    <p:sldId id="320" r:id="rId17"/>
    <p:sldId id="321" r:id="rId18"/>
    <p:sldId id="332" r:id="rId19"/>
    <p:sldId id="331" r:id="rId20"/>
    <p:sldId id="322" r:id="rId21"/>
    <p:sldId id="323" r:id="rId22"/>
    <p:sldId id="324" r:id="rId23"/>
    <p:sldId id="333" r:id="rId24"/>
    <p:sldId id="325" r:id="rId25"/>
    <p:sldId id="326" r:id="rId26"/>
    <p:sldId id="328" r:id="rId27"/>
    <p:sldId id="329" r:id="rId28"/>
    <p:sldId id="273" r:id="rId29"/>
    <p:sldId id="308" r:id="rId30"/>
    <p:sldId id="330" r:id="rId31"/>
    <p:sldId id="334" r:id="rId32"/>
    <p:sldId id="291" r:id="rId33"/>
    <p:sldId id="335" r:id="rId34"/>
  </p:sldIdLst>
  <p:sldSz cx="9144000" cy="6858000" type="screen4x3"/>
  <p:notesSz cx="6858000" cy="9144000"/>
  <p:embeddedFontLst>
    <p:embeddedFont>
      <p:font typeface="Calibri Light" panose="020F0302020204030204" pitchFamily="34" charset="0"/>
      <p:regular r:id="rId37"/>
      <p:italic r:id="rId38"/>
    </p:embeddedFont>
    <p:embeddedFont>
      <p:font typeface="Calibri" panose="020F0502020204030204" pitchFamily="34" charset="0"/>
      <p:regular r:id="rId39"/>
      <p:bold r:id="rId40"/>
      <p:italic r:id="rId41"/>
      <p:boldItalic r:id="rId4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485A4C-529F-F08F-0EDB-424F2E1A4904}" v="2" dt="2019-06-16T13:25:41.618"/>
    <p1510:client id="{FD4A6FE5-268B-41E4-A203-3E3E213E2E9C}" v="2588" dt="2019-06-16T14:54:01.9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06" autoAdjust="0"/>
    <p:restoredTop sz="71482" autoAdjust="0"/>
  </p:normalViewPr>
  <p:slideViewPr>
    <p:cSldViewPr snapToGrid="0">
      <p:cViewPr varScale="1">
        <p:scale>
          <a:sx n="52" d="100"/>
          <a:sy n="52" d="100"/>
        </p:scale>
        <p:origin x="1962" y="7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299"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font" Target="fonts/font3.fntdata"/><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font" Target="fonts/font6.fntdata"/><Relationship Id="rId47" Type="http://schemas.microsoft.com/office/2015/10/relationships/revisionInfo" Target="revisionInfo.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9" Type="http://schemas.openxmlformats.org/officeDocument/2006/relationships/slide" Target="slides/slide23.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43" Type="http://schemas.openxmlformats.org/officeDocument/2006/relationships/presProps" Target="presProp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font" Target="fonts/font2.fntdata"/><Relationship Id="rId46" Type="http://schemas.openxmlformats.org/officeDocument/2006/relationships/tableStyles" Target="tableStyles.xml"/><Relationship Id="rId20" Type="http://schemas.openxmlformats.org/officeDocument/2006/relationships/slide" Target="slides/slide14.xml"/><Relationship Id="rId41" Type="http://schemas.openxmlformats.org/officeDocument/2006/relationships/font" Target="fonts/font5.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88708-BDCF-45F3-9B19-36E0D934B55B}" type="doc">
      <dgm:prSet loTypeId="urn:microsoft.com/office/officeart/2008/layout/VerticalCurvedList" loCatId="list" qsTypeId="urn:microsoft.com/office/officeart/2005/8/quickstyle/simple4" qsCatId="simple" csTypeId="urn:microsoft.com/office/officeart/2005/8/colors/accent1_2" csCatId="accent1" phldr="1"/>
      <dgm:spPr/>
      <dgm:t>
        <a:bodyPr/>
        <a:lstStyle/>
        <a:p>
          <a:endParaRPr lang="en-US"/>
        </a:p>
      </dgm:t>
    </dgm:pt>
    <dgm:pt modelId="{CDFDAEDF-228D-44D8-B174-A7D6B17415C5}">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1">
              <a:solidFill>
                <a:schemeClr val="accent5">
                  <a:lumMod val="75000"/>
                </a:schemeClr>
              </a:solidFill>
              <a:latin typeface="Arial" panose="020B0604020202020204" pitchFamily="34" charset="0"/>
              <a:cs typeface="Arial" panose="020B0604020202020204" pitchFamily="34" charset="0"/>
            </a:rPr>
            <a:t>Đặt vấn đề</a:t>
          </a:r>
        </a:p>
      </dgm:t>
    </dgm:pt>
    <dgm:pt modelId="{C8D5F3D9-E08E-422B-9764-53FF71727C8E}" type="parTrans" cxnId="{13C3FA79-FBDD-4D1D-AF66-C0E72420D425}">
      <dgm:prSet/>
      <dgm:spPr/>
      <dgm:t>
        <a:bodyPr/>
        <a:lstStyle/>
        <a:p>
          <a:endParaRPr lang="en-US"/>
        </a:p>
      </dgm:t>
    </dgm:pt>
    <dgm:pt modelId="{5A0A1FCE-CB26-415E-BB25-506E35E84811}" type="sibTrans" cxnId="{13C3FA79-FBDD-4D1D-AF66-C0E72420D425}">
      <dgm:prSet/>
      <dgm:spPr>
        <a:solidFill>
          <a:schemeClr val="accent5"/>
        </a:solidFill>
        <a:ln w="12700">
          <a:solidFill>
            <a:schemeClr val="accent5"/>
          </a:solidFill>
        </a:ln>
      </dgm:spPr>
      <dgm:t>
        <a:bodyPr/>
        <a:lstStyle/>
        <a:p>
          <a:endParaRPr lang="en-US"/>
        </a:p>
      </dgm:t>
    </dgm:pt>
    <dgm:pt modelId="{04CA75E0-F3A8-4A47-A721-06051C1FBA7F}">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1" dirty="0" smtClean="0">
              <a:solidFill>
                <a:schemeClr val="accent5">
                  <a:lumMod val="75000"/>
                </a:schemeClr>
              </a:solidFill>
              <a:latin typeface="Arial" panose="020B0604020202020204" pitchFamily="34" charset="0"/>
              <a:cs typeface="Arial" panose="020B0604020202020204" pitchFamily="34" charset="0"/>
            </a:rPr>
            <a:t>API Gateway</a:t>
          </a:r>
          <a:endParaRPr lang="en-US" b="1" dirty="0">
            <a:solidFill>
              <a:schemeClr val="accent5">
                <a:lumMod val="75000"/>
              </a:schemeClr>
            </a:solidFill>
            <a:latin typeface="Arial" panose="020B0604020202020204" pitchFamily="34" charset="0"/>
            <a:cs typeface="Arial" panose="020B0604020202020204" pitchFamily="34" charset="0"/>
          </a:endParaRPr>
        </a:p>
      </dgm:t>
    </dgm:pt>
    <dgm:pt modelId="{41400D7D-B2CE-43D1-B879-7F9E320EB1B5}" type="parTrans" cxnId="{9F922F28-6A57-41AF-AB28-4B89630F5938}">
      <dgm:prSet/>
      <dgm:spPr/>
      <dgm:t>
        <a:bodyPr/>
        <a:lstStyle/>
        <a:p>
          <a:endParaRPr lang="en-US"/>
        </a:p>
      </dgm:t>
    </dgm:pt>
    <dgm:pt modelId="{BEA4BEAF-87B3-48C3-940B-F1F1A33E53E0}" type="sibTrans" cxnId="{9F922F28-6A57-41AF-AB28-4B89630F5938}">
      <dgm:prSet/>
      <dgm:spPr/>
      <dgm:t>
        <a:bodyPr/>
        <a:lstStyle/>
        <a:p>
          <a:endParaRPr lang="en-US"/>
        </a:p>
      </dgm:t>
    </dgm:pt>
    <dgm:pt modelId="{C27A8942-8D28-439B-A9DD-A1E9E7F37ACB}">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1" dirty="0" err="1" smtClean="0">
              <a:solidFill>
                <a:schemeClr val="accent5">
                  <a:lumMod val="75000"/>
                </a:schemeClr>
              </a:solidFill>
              <a:latin typeface="Arial" panose="020B0604020202020204" pitchFamily="34" charset="0"/>
              <a:cs typeface="Arial" panose="020B0604020202020204" pitchFamily="34" charset="0"/>
            </a:rPr>
            <a:t>Tính</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sẵn</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sàng</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cao</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của</a:t>
          </a:r>
          <a:r>
            <a:rPr lang="en-US" b="1" dirty="0" smtClean="0">
              <a:solidFill>
                <a:schemeClr val="accent5">
                  <a:lumMod val="75000"/>
                </a:schemeClr>
              </a:solidFill>
              <a:latin typeface="Arial" panose="020B0604020202020204" pitchFamily="34" charset="0"/>
              <a:cs typeface="Arial" panose="020B0604020202020204" pitchFamily="34" charset="0"/>
            </a:rPr>
            <a:t> API Gateway</a:t>
          </a:r>
          <a:endParaRPr lang="en-US" b="1" dirty="0">
            <a:solidFill>
              <a:schemeClr val="accent5">
                <a:lumMod val="75000"/>
              </a:schemeClr>
            </a:solidFill>
            <a:latin typeface="Arial" panose="020B0604020202020204" pitchFamily="34" charset="0"/>
            <a:cs typeface="Arial" panose="020B0604020202020204" pitchFamily="34" charset="0"/>
          </a:endParaRPr>
        </a:p>
      </dgm:t>
    </dgm:pt>
    <dgm:pt modelId="{2A74ED91-901B-4A0D-9514-5AB69D15CE01}" type="parTrans" cxnId="{9AC0D873-4116-4293-8870-5692A5B00CC8}">
      <dgm:prSet/>
      <dgm:spPr/>
      <dgm:t>
        <a:bodyPr/>
        <a:lstStyle/>
        <a:p>
          <a:endParaRPr lang="en-US"/>
        </a:p>
      </dgm:t>
    </dgm:pt>
    <dgm:pt modelId="{90332F0A-17B7-4AFB-94DC-300308DB0B4A}" type="sibTrans" cxnId="{9AC0D873-4116-4293-8870-5692A5B00CC8}">
      <dgm:prSet/>
      <dgm:spPr/>
      <dgm:t>
        <a:bodyPr/>
        <a:lstStyle/>
        <a:p>
          <a:endParaRPr lang="en-US"/>
        </a:p>
      </dgm:t>
    </dgm:pt>
    <dgm:pt modelId="{5141EB8E-FC49-4FF5-9784-3FAE3A937304}">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1" dirty="0" err="1" smtClean="0">
              <a:solidFill>
                <a:schemeClr val="accent5">
                  <a:lumMod val="75000"/>
                </a:schemeClr>
              </a:solidFill>
              <a:latin typeface="Arial" panose="020B0604020202020204" pitchFamily="34" charset="0"/>
              <a:cs typeface="Arial" panose="020B0604020202020204" pitchFamily="34" charset="0"/>
            </a:rPr>
            <a:t>Kết</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quả</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đạt</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được</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và</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hướng</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phát</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triển</a:t>
          </a:r>
          <a:endParaRPr lang="en-US" b="1" dirty="0">
            <a:solidFill>
              <a:schemeClr val="accent5">
                <a:lumMod val="75000"/>
              </a:schemeClr>
            </a:solidFill>
            <a:latin typeface="Arial" panose="020B0604020202020204" pitchFamily="34" charset="0"/>
            <a:cs typeface="Arial" panose="020B0604020202020204" pitchFamily="34" charset="0"/>
          </a:endParaRPr>
        </a:p>
      </dgm:t>
    </dgm:pt>
    <dgm:pt modelId="{0CFCE568-A387-40E2-8ADC-C7BEF88236CF}" type="parTrans" cxnId="{41EE31B6-82E1-4E59-ACA0-C12345C18907}">
      <dgm:prSet/>
      <dgm:spPr/>
      <dgm:t>
        <a:bodyPr/>
        <a:lstStyle/>
        <a:p>
          <a:endParaRPr lang="en-US"/>
        </a:p>
      </dgm:t>
    </dgm:pt>
    <dgm:pt modelId="{B14D4212-6560-465A-8503-CAE92E1AA356}" type="sibTrans" cxnId="{41EE31B6-82E1-4E59-ACA0-C12345C18907}">
      <dgm:prSet/>
      <dgm:spPr/>
      <dgm:t>
        <a:bodyPr/>
        <a:lstStyle/>
        <a:p>
          <a:endParaRPr lang="en-US"/>
        </a:p>
      </dgm:t>
    </dgm:pt>
    <dgm:pt modelId="{8BC150A9-8C3C-4B6C-82FA-22FA7B186434}">
      <dgm:prSet phldrT="[Text]">
        <dgm:style>
          <a:lnRef idx="2">
            <a:schemeClr val="accent1"/>
          </a:lnRef>
          <a:fillRef idx="1">
            <a:schemeClr val="lt1"/>
          </a:fillRef>
          <a:effectRef idx="0">
            <a:schemeClr val="accent1"/>
          </a:effectRef>
          <a:fontRef idx="minor">
            <a:schemeClr val="dk1"/>
          </a:fontRef>
        </dgm:style>
      </dgm:prSet>
      <dgm:spPr>
        <a:ln/>
      </dgm:spPr>
      <dgm:t>
        <a:bodyPr/>
        <a:lstStyle/>
        <a:p>
          <a:r>
            <a:rPr lang="en-US" b="1" dirty="0" err="1" smtClean="0">
              <a:solidFill>
                <a:schemeClr val="accent5">
                  <a:lumMod val="75000"/>
                </a:schemeClr>
              </a:solidFill>
              <a:latin typeface="Arial" panose="020B0604020202020204" pitchFamily="34" charset="0"/>
              <a:cs typeface="Arial" panose="020B0604020202020204" pitchFamily="34" charset="0"/>
            </a:rPr>
            <a:t>Phát</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triển</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phần</a:t>
          </a:r>
          <a:r>
            <a:rPr lang="en-US" b="1" dirty="0" smtClean="0">
              <a:solidFill>
                <a:schemeClr val="accent5">
                  <a:lumMod val="75000"/>
                </a:schemeClr>
              </a:solidFill>
              <a:latin typeface="Arial" panose="020B0604020202020204" pitchFamily="34" charset="0"/>
              <a:cs typeface="Arial" panose="020B0604020202020204" pitchFamily="34" charset="0"/>
            </a:rPr>
            <a:t> </a:t>
          </a:r>
          <a:r>
            <a:rPr lang="en-US" b="1" dirty="0" err="1" smtClean="0">
              <a:solidFill>
                <a:schemeClr val="accent5">
                  <a:lumMod val="75000"/>
                </a:schemeClr>
              </a:solidFill>
              <a:latin typeface="Arial" panose="020B0604020202020204" pitchFamily="34" charset="0"/>
              <a:cs typeface="Arial" panose="020B0604020202020204" pitchFamily="34" charset="0"/>
            </a:rPr>
            <a:t>mềm</a:t>
          </a:r>
          <a:endParaRPr lang="en-US" b="1" dirty="0">
            <a:solidFill>
              <a:schemeClr val="accent5">
                <a:lumMod val="75000"/>
              </a:schemeClr>
            </a:solidFill>
            <a:latin typeface="Arial" panose="020B0604020202020204" pitchFamily="34" charset="0"/>
            <a:cs typeface="Arial" panose="020B0604020202020204" pitchFamily="34" charset="0"/>
          </a:endParaRPr>
        </a:p>
      </dgm:t>
    </dgm:pt>
    <dgm:pt modelId="{8557F714-925F-4F47-B6F5-1A208515E9EB}" type="parTrans" cxnId="{A21FF5EC-7B05-458B-925E-9CF1339FC7B6}">
      <dgm:prSet/>
      <dgm:spPr/>
      <dgm:t>
        <a:bodyPr/>
        <a:lstStyle/>
        <a:p>
          <a:endParaRPr lang="en-US"/>
        </a:p>
      </dgm:t>
    </dgm:pt>
    <dgm:pt modelId="{8FC1C154-00EE-41E9-BFDC-47D48ECF9D0D}" type="sibTrans" cxnId="{A21FF5EC-7B05-458B-925E-9CF1339FC7B6}">
      <dgm:prSet/>
      <dgm:spPr/>
      <dgm:t>
        <a:bodyPr/>
        <a:lstStyle/>
        <a:p>
          <a:endParaRPr lang="en-US"/>
        </a:p>
      </dgm:t>
    </dgm:pt>
    <dgm:pt modelId="{E4DDB132-FAB7-4460-9766-052F78CEC91A}" type="pres">
      <dgm:prSet presAssocID="{7F588708-BDCF-45F3-9B19-36E0D934B55B}" presName="Name0" presStyleCnt="0">
        <dgm:presLayoutVars>
          <dgm:chMax val="7"/>
          <dgm:chPref val="7"/>
          <dgm:dir/>
        </dgm:presLayoutVars>
      </dgm:prSet>
      <dgm:spPr/>
      <dgm:t>
        <a:bodyPr/>
        <a:lstStyle/>
        <a:p>
          <a:endParaRPr lang="en-US"/>
        </a:p>
      </dgm:t>
    </dgm:pt>
    <dgm:pt modelId="{AE8241ED-6523-4306-9F54-0BCC38009DE1}" type="pres">
      <dgm:prSet presAssocID="{7F588708-BDCF-45F3-9B19-36E0D934B55B}" presName="Name1" presStyleCnt="0"/>
      <dgm:spPr/>
    </dgm:pt>
    <dgm:pt modelId="{7BF5328F-3B0E-449C-9813-C98707684BDC}" type="pres">
      <dgm:prSet presAssocID="{7F588708-BDCF-45F3-9B19-36E0D934B55B}" presName="cycle" presStyleCnt="0"/>
      <dgm:spPr/>
    </dgm:pt>
    <dgm:pt modelId="{19293618-CC56-47B8-BE2D-699278D618B8}" type="pres">
      <dgm:prSet presAssocID="{7F588708-BDCF-45F3-9B19-36E0D934B55B}" presName="srcNode" presStyleLbl="node1" presStyleIdx="0" presStyleCnt="5"/>
      <dgm:spPr/>
    </dgm:pt>
    <dgm:pt modelId="{F46DE6EE-5EE2-4A41-A33E-6CF72191748E}" type="pres">
      <dgm:prSet presAssocID="{7F588708-BDCF-45F3-9B19-36E0D934B55B}" presName="conn" presStyleLbl="parChTrans1D2" presStyleIdx="0" presStyleCnt="1"/>
      <dgm:spPr/>
      <dgm:t>
        <a:bodyPr/>
        <a:lstStyle/>
        <a:p>
          <a:endParaRPr lang="en-US"/>
        </a:p>
      </dgm:t>
    </dgm:pt>
    <dgm:pt modelId="{75289A4E-79EB-409B-9CF8-6CC72900B612}" type="pres">
      <dgm:prSet presAssocID="{7F588708-BDCF-45F3-9B19-36E0D934B55B}" presName="extraNode" presStyleLbl="node1" presStyleIdx="0" presStyleCnt="5"/>
      <dgm:spPr/>
    </dgm:pt>
    <dgm:pt modelId="{B4E31F16-1A07-439B-A4B2-805734C25D11}" type="pres">
      <dgm:prSet presAssocID="{7F588708-BDCF-45F3-9B19-36E0D934B55B}" presName="dstNode" presStyleLbl="node1" presStyleIdx="0" presStyleCnt="5"/>
      <dgm:spPr/>
    </dgm:pt>
    <dgm:pt modelId="{1B7C6F2B-E76E-4879-845F-4B4456696663}" type="pres">
      <dgm:prSet presAssocID="{CDFDAEDF-228D-44D8-B174-A7D6B17415C5}" presName="text_1" presStyleLbl="node1" presStyleIdx="0" presStyleCnt="5" custLinFactNeighborX="552" custLinFactNeighborY="-1942">
        <dgm:presLayoutVars>
          <dgm:bulletEnabled val="1"/>
        </dgm:presLayoutVars>
      </dgm:prSet>
      <dgm:spPr/>
      <dgm:t>
        <a:bodyPr/>
        <a:lstStyle/>
        <a:p>
          <a:endParaRPr lang="en-US"/>
        </a:p>
      </dgm:t>
    </dgm:pt>
    <dgm:pt modelId="{11AF8B26-A0B2-4F39-B88B-19AA62648174}" type="pres">
      <dgm:prSet presAssocID="{CDFDAEDF-228D-44D8-B174-A7D6B17415C5}" presName="accent_1" presStyleCnt="0"/>
      <dgm:spPr/>
    </dgm:pt>
    <dgm:pt modelId="{36DA6C6D-2A66-44D4-85B9-505EB8D84F47}" type="pres">
      <dgm:prSet presAssocID="{CDFDAEDF-228D-44D8-B174-A7D6B17415C5}" presName="accentRepeatNode" presStyleLbl="solidFgAcc1" presStyleIdx="0" presStyleCnt="5"/>
      <dgm:spPr>
        <a:solidFill>
          <a:schemeClr val="bg1"/>
        </a:solidFill>
        <a:ln w="12700">
          <a:solidFill>
            <a:schemeClr val="accent5"/>
          </a:solidFill>
        </a:ln>
      </dgm:spPr>
    </dgm:pt>
    <dgm:pt modelId="{A0DB48F4-8165-4D2E-AE17-94AA385AB47E}" type="pres">
      <dgm:prSet presAssocID="{04CA75E0-F3A8-4A47-A721-06051C1FBA7F}" presName="text_2" presStyleLbl="node1" presStyleIdx="1" presStyleCnt="5">
        <dgm:presLayoutVars>
          <dgm:bulletEnabled val="1"/>
        </dgm:presLayoutVars>
      </dgm:prSet>
      <dgm:spPr/>
      <dgm:t>
        <a:bodyPr/>
        <a:lstStyle/>
        <a:p>
          <a:endParaRPr lang="en-US"/>
        </a:p>
      </dgm:t>
    </dgm:pt>
    <dgm:pt modelId="{AAAC2161-3761-4E96-83A1-963C564A5F19}" type="pres">
      <dgm:prSet presAssocID="{04CA75E0-F3A8-4A47-A721-06051C1FBA7F}" presName="accent_2" presStyleCnt="0"/>
      <dgm:spPr/>
    </dgm:pt>
    <dgm:pt modelId="{6778CE6D-1AB4-4186-8FC9-C1D0F600843D}" type="pres">
      <dgm:prSet presAssocID="{04CA75E0-F3A8-4A47-A721-06051C1FBA7F}" presName="accentRepeatNode" presStyleLbl="solidFgAcc1" presStyleIdx="1" presStyleCnt="5"/>
      <dgm:spPr>
        <a:solidFill>
          <a:schemeClr val="bg1"/>
        </a:solidFill>
        <a:ln w="12700">
          <a:solidFill>
            <a:schemeClr val="accent5"/>
          </a:solidFill>
        </a:ln>
      </dgm:spPr>
    </dgm:pt>
    <dgm:pt modelId="{8477A2FD-99CA-49D0-8867-A90249ACC5D7}" type="pres">
      <dgm:prSet presAssocID="{C27A8942-8D28-439B-A9DD-A1E9E7F37ACB}" presName="text_3" presStyleLbl="node1" presStyleIdx="2" presStyleCnt="5">
        <dgm:presLayoutVars>
          <dgm:bulletEnabled val="1"/>
        </dgm:presLayoutVars>
      </dgm:prSet>
      <dgm:spPr/>
      <dgm:t>
        <a:bodyPr/>
        <a:lstStyle/>
        <a:p>
          <a:endParaRPr lang="en-US"/>
        </a:p>
      </dgm:t>
    </dgm:pt>
    <dgm:pt modelId="{AF3652E0-0E43-4B7E-B0F3-DE534A6C41E7}" type="pres">
      <dgm:prSet presAssocID="{C27A8942-8D28-439B-A9DD-A1E9E7F37ACB}" presName="accent_3" presStyleCnt="0"/>
      <dgm:spPr/>
    </dgm:pt>
    <dgm:pt modelId="{D377DC31-C71B-4ED1-94BB-D5B2D4E7DF0D}" type="pres">
      <dgm:prSet presAssocID="{C27A8942-8D28-439B-A9DD-A1E9E7F37ACB}" presName="accentRepeatNode" presStyleLbl="solidFgAcc1" presStyleIdx="2" presStyleCnt="5" custLinFactNeighborX="-4119" custLinFactNeighborY="0"/>
      <dgm:spPr>
        <a:solidFill>
          <a:schemeClr val="bg1"/>
        </a:solidFill>
        <a:ln w="12700">
          <a:solidFill>
            <a:schemeClr val="accent5"/>
          </a:solidFill>
        </a:ln>
      </dgm:spPr>
    </dgm:pt>
    <dgm:pt modelId="{66463097-149A-4781-885F-9327421AAD1D}" type="pres">
      <dgm:prSet presAssocID="{8BC150A9-8C3C-4B6C-82FA-22FA7B186434}" presName="text_4" presStyleLbl="node1" presStyleIdx="3" presStyleCnt="5">
        <dgm:presLayoutVars>
          <dgm:bulletEnabled val="1"/>
        </dgm:presLayoutVars>
      </dgm:prSet>
      <dgm:spPr/>
      <dgm:t>
        <a:bodyPr/>
        <a:lstStyle/>
        <a:p>
          <a:endParaRPr lang="en-US"/>
        </a:p>
      </dgm:t>
    </dgm:pt>
    <dgm:pt modelId="{D1A7814E-1030-4814-A062-CB59D1EE3856}" type="pres">
      <dgm:prSet presAssocID="{8BC150A9-8C3C-4B6C-82FA-22FA7B186434}" presName="accent_4" presStyleCnt="0"/>
      <dgm:spPr/>
    </dgm:pt>
    <dgm:pt modelId="{A808A69F-7747-4CD6-8081-8D05B1AB4DEA}" type="pres">
      <dgm:prSet presAssocID="{8BC150A9-8C3C-4B6C-82FA-22FA7B186434}" presName="accentRepeatNode" presStyleLbl="solidFgAcc1" presStyleIdx="3" presStyleCnt="5" custLinFactNeighborX="-6237" custLinFactNeighborY="-7013"/>
      <dgm:spPr>
        <a:solidFill>
          <a:schemeClr val="bg1"/>
        </a:solidFill>
        <a:ln w="12700">
          <a:solidFill>
            <a:schemeClr val="accent5"/>
          </a:solidFill>
        </a:ln>
      </dgm:spPr>
    </dgm:pt>
    <dgm:pt modelId="{D653ADC2-8569-4A42-985C-76C43137DBBD}" type="pres">
      <dgm:prSet presAssocID="{5141EB8E-FC49-4FF5-9784-3FAE3A937304}" presName="text_5" presStyleLbl="node1" presStyleIdx="4" presStyleCnt="5">
        <dgm:presLayoutVars>
          <dgm:bulletEnabled val="1"/>
        </dgm:presLayoutVars>
      </dgm:prSet>
      <dgm:spPr/>
      <dgm:t>
        <a:bodyPr/>
        <a:lstStyle/>
        <a:p>
          <a:endParaRPr lang="en-US"/>
        </a:p>
      </dgm:t>
    </dgm:pt>
    <dgm:pt modelId="{10D674F3-5ED9-49C6-BB88-BB49EC79C6AB}" type="pres">
      <dgm:prSet presAssocID="{5141EB8E-FC49-4FF5-9784-3FAE3A937304}" presName="accent_5" presStyleCnt="0"/>
      <dgm:spPr/>
    </dgm:pt>
    <dgm:pt modelId="{A41DCAC1-F8EB-4FC8-B245-D954C96CFF6F}" type="pres">
      <dgm:prSet presAssocID="{5141EB8E-FC49-4FF5-9784-3FAE3A937304}" presName="accentRepeatNode" presStyleLbl="solidFgAcc1" presStyleIdx="4" presStyleCnt="5"/>
      <dgm:spPr>
        <a:solidFill>
          <a:schemeClr val="bg1"/>
        </a:solidFill>
        <a:ln w="12700">
          <a:solidFill>
            <a:schemeClr val="accent5"/>
          </a:solidFill>
        </a:ln>
      </dgm:spPr>
    </dgm:pt>
  </dgm:ptLst>
  <dgm:cxnLst>
    <dgm:cxn modelId="{41EE31B6-82E1-4E59-ACA0-C12345C18907}" srcId="{7F588708-BDCF-45F3-9B19-36E0D934B55B}" destId="{5141EB8E-FC49-4FF5-9784-3FAE3A937304}" srcOrd="4" destOrd="0" parTransId="{0CFCE568-A387-40E2-8ADC-C7BEF88236CF}" sibTransId="{B14D4212-6560-465A-8503-CAE92E1AA356}"/>
    <dgm:cxn modelId="{69E388FF-CE5C-4266-8BA2-44CB66BE88B6}" type="presOf" srcId="{5A0A1FCE-CB26-415E-BB25-506E35E84811}" destId="{F46DE6EE-5EE2-4A41-A33E-6CF72191748E}" srcOrd="0" destOrd="0" presId="urn:microsoft.com/office/officeart/2008/layout/VerticalCurvedList"/>
    <dgm:cxn modelId="{78932090-3FD9-47CD-A9DC-5AC5EB757481}" type="presOf" srcId="{8BC150A9-8C3C-4B6C-82FA-22FA7B186434}" destId="{66463097-149A-4781-885F-9327421AAD1D}" srcOrd="0" destOrd="0" presId="urn:microsoft.com/office/officeart/2008/layout/VerticalCurvedList"/>
    <dgm:cxn modelId="{C46BCFC1-437E-4302-81CA-01445AEE598B}" type="presOf" srcId="{7F588708-BDCF-45F3-9B19-36E0D934B55B}" destId="{E4DDB132-FAB7-4460-9766-052F78CEC91A}" srcOrd="0" destOrd="0" presId="urn:microsoft.com/office/officeart/2008/layout/VerticalCurvedList"/>
    <dgm:cxn modelId="{3B5CE59F-7AB0-4086-978C-15B07E3CE4EA}" type="presOf" srcId="{5141EB8E-FC49-4FF5-9784-3FAE3A937304}" destId="{D653ADC2-8569-4A42-985C-76C43137DBBD}" srcOrd="0" destOrd="0" presId="urn:microsoft.com/office/officeart/2008/layout/VerticalCurvedList"/>
    <dgm:cxn modelId="{9F922F28-6A57-41AF-AB28-4B89630F5938}" srcId="{7F588708-BDCF-45F3-9B19-36E0D934B55B}" destId="{04CA75E0-F3A8-4A47-A721-06051C1FBA7F}" srcOrd="1" destOrd="0" parTransId="{41400D7D-B2CE-43D1-B879-7F9E320EB1B5}" sibTransId="{BEA4BEAF-87B3-48C3-940B-F1F1A33E53E0}"/>
    <dgm:cxn modelId="{13C3FA79-FBDD-4D1D-AF66-C0E72420D425}" srcId="{7F588708-BDCF-45F3-9B19-36E0D934B55B}" destId="{CDFDAEDF-228D-44D8-B174-A7D6B17415C5}" srcOrd="0" destOrd="0" parTransId="{C8D5F3D9-E08E-422B-9764-53FF71727C8E}" sibTransId="{5A0A1FCE-CB26-415E-BB25-506E35E84811}"/>
    <dgm:cxn modelId="{4C586EA8-A077-4023-BEA1-40A7683A4284}" type="presOf" srcId="{04CA75E0-F3A8-4A47-A721-06051C1FBA7F}" destId="{A0DB48F4-8165-4D2E-AE17-94AA385AB47E}" srcOrd="0" destOrd="0" presId="urn:microsoft.com/office/officeart/2008/layout/VerticalCurvedList"/>
    <dgm:cxn modelId="{9AC0D873-4116-4293-8870-5692A5B00CC8}" srcId="{7F588708-BDCF-45F3-9B19-36E0D934B55B}" destId="{C27A8942-8D28-439B-A9DD-A1E9E7F37ACB}" srcOrd="2" destOrd="0" parTransId="{2A74ED91-901B-4A0D-9514-5AB69D15CE01}" sibTransId="{90332F0A-17B7-4AFB-94DC-300308DB0B4A}"/>
    <dgm:cxn modelId="{A21FF5EC-7B05-458B-925E-9CF1339FC7B6}" srcId="{7F588708-BDCF-45F3-9B19-36E0D934B55B}" destId="{8BC150A9-8C3C-4B6C-82FA-22FA7B186434}" srcOrd="3" destOrd="0" parTransId="{8557F714-925F-4F47-B6F5-1A208515E9EB}" sibTransId="{8FC1C154-00EE-41E9-BFDC-47D48ECF9D0D}"/>
    <dgm:cxn modelId="{3969C34E-8B58-4D9C-B67C-7DF84EFBF84F}" type="presOf" srcId="{CDFDAEDF-228D-44D8-B174-A7D6B17415C5}" destId="{1B7C6F2B-E76E-4879-845F-4B4456696663}" srcOrd="0" destOrd="0" presId="urn:microsoft.com/office/officeart/2008/layout/VerticalCurvedList"/>
    <dgm:cxn modelId="{1B6D3185-2930-4EA5-9590-AF37EC337596}" type="presOf" srcId="{C27A8942-8D28-439B-A9DD-A1E9E7F37ACB}" destId="{8477A2FD-99CA-49D0-8867-A90249ACC5D7}" srcOrd="0" destOrd="0" presId="urn:microsoft.com/office/officeart/2008/layout/VerticalCurvedList"/>
    <dgm:cxn modelId="{41BDADC5-E7C8-4159-9748-277E0327E55F}" type="presParOf" srcId="{E4DDB132-FAB7-4460-9766-052F78CEC91A}" destId="{AE8241ED-6523-4306-9F54-0BCC38009DE1}" srcOrd="0" destOrd="0" presId="urn:microsoft.com/office/officeart/2008/layout/VerticalCurvedList"/>
    <dgm:cxn modelId="{81D6B293-DF2B-4EF9-BA3C-ACF50F3DB244}" type="presParOf" srcId="{AE8241ED-6523-4306-9F54-0BCC38009DE1}" destId="{7BF5328F-3B0E-449C-9813-C98707684BDC}" srcOrd="0" destOrd="0" presId="urn:microsoft.com/office/officeart/2008/layout/VerticalCurvedList"/>
    <dgm:cxn modelId="{5E7D3D2B-3D6D-491F-A8EC-9D92B88F731B}" type="presParOf" srcId="{7BF5328F-3B0E-449C-9813-C98707684BDC}" destId="{19293618-CC56-47B8-BE2D-699278D618B8}" srcOrd="0" destOrd="0" presId="urn:microsoft.com/office/officeart/2008/layout/VerticalCurvedList"/>
    <dgm:cxn modelId="{3BBF5B95-E6ED-420F-A951-05452D31BA07}" type="presParOf" srcId="{7BF5328F-3B0E-449C-9813-C98707684BDC}" destId="{F46DE6EE-5EE2-4A41-A33E-6CF72191748E}" srcOrd="1" destOrd="0" presId="urn:microsoft.com/office/officeart/2008/layout/VerticalCurvedList"/>
    <dgm:cxn modelId="{66ECC48C-AC8D-41C8-BEC1-E4BAD1A2F2D5}" type="presParOf" srcId="{7BF5328F-3B0E-449C-9813-C98707684BDC}" destId="{75289A4E-79EB-409B-9CF8-6CC72900B612}" srcOrd="2" destOrd="0" presId="urn:microsoft.com/office/officeart/2008/layout/VerticalCurvedList"/>
    <dgm:cxn modelId="{10DC005F-AD8E-4656-A452-18909B94C20E}" type="presParOf" srcId="{7BF5328F-3B0E-449C-9813-C98707684BDC}" destId="{B4E31F16-1A07-439B-A4B2-805734C25D11}" srcOrd="3" destOrd="0" presId="urn:microsoft.com/office/officeart/2008/layout/VerticalCurvedList"/>
    <dgm:cxn modelId="{7A50FACA-4688-48D8-A9EE-50C95BF85A4D}" type="presParOf" srcId="{AE8241ED-6523-4306-9F54-0BCC38009DE1}" destId="{1B7C6F2B-E76E-4879-845F-4B4456696663}" srcOrd="1" destOrd="0" presId="urn:microsoft.com/office/officeart/2008/layout/VerticalCurvedList"/>
    <dgm:cxn modelId="{B8060511-3950-49CA-A347-4A0CAD031D64}" type="presParOf" srcId="{AE8241ED-6523-4306-9F54-0BCC38009DE1}" destId="{11AF8B26-A0B2-4F39-B88B-19AA62648174}" srcOrd="2" destOrd="0" presId="urn:microsoft.com/office/officeart/2008/layout/VerticalCurvedList"/>
    <dgm:cxn modelId="{1025B405-B12A-4795-8E8C-6860E94FD0DD}" type="presParOf" srcId="{11AF8B26-A0B2-4F39-B88B-19AA62648174}" destId="{36DA6C6D-2A66-44D4-85B9-505EB8D84F47}" srcOrd="0" destOrd="0" presId="urn:microsoft.com/office/officeart/2008/layout/VerticalCurvedList"/>
    <dgm:cxn modelId="{6BF33255-8C38-425E-87BE-A5656502B0D2}" type="presParOf" srcId="{AE8241ED-6523-4306-9F54-0BCC38009DE1}" destId="{A0DB48F4-8165-4D2E-AE17-94AA385AB47E}" srcOrd="3" destOrd="0" presId="urn:microsoft.com/office/officeart/2008/layout/VerticalCurvedList"/>
    <dgm:cxn modelId="{845070C8-86C6-4493-AE8B-2EB0D17F66FE}" type="presParOf" srcId="{AE8241ED-6523-4306-9F54-0BCC38009DE1}" destId="{AAAC2161-3761-4E96-83A1-963C564A5F19}" srcOrd="4" destOrd="0" presId="urn:microsoft.com/office/officeart/2008/layout/VerticalCurvedList"/>
    <dgm:cxn modelId="{B06CE91E-2B12-47AB-AC00-5B9582AC6701}" type="presParOf" srcId="{AAAC2161-3761-4E96-83A1-963C564A5F19}" destId="{6778CE6D-1AB4-4186-8FC9-C1D0F600843D}" srcOrd="0" destOrd="0" presId="urn:microsoft.com/office/officeart/2008/layout/VerticalCurvedList"/>
    <dgm:cxn modelId="{AA34B251-E877-4E24-AB01-58E959C4CA14}" type="presParOf" srcId="{AE8241ED-6523-4306-9F54-0BCC38009DE1}" destId="{8477A2FD-99CA-49D0-8867-A90249ACC5D7}" srcOrd="5" destOrd="0" presId="urn:microsoft.com/office/officeart/2008/layout/VerticalCurvedList"/>
    <dgm:cxn modelId="{114113F7-5196-4718-88CD-B398524D4155}" type="presParOf" srcId="{AE8241ED-6523-4306-9F54-0BCC38009DE1}" destId="{AF3652E0-0E43-4B7E-B0F3-DE534A6C41E7}" srcOrd="6" destOrd="0" presId="urn:microsoft.com/office/officeart/2008/layout/VerticalCurvedList"/>
    <dgm:cxn modelId="{D9FDDF86-6C04-4D73-936D-31FF8E6B96DF}" type="presParOf" srcId="{AF3652E0-0E43-4B7E-B0F3-DE534A6C41E7}" destId="{D377DC31-C71B-4ED1-94BB-D5B2D4E7DF0D}" srcOrd="0" destOrd="0" presId="urn:microsoft.com/office/officeart/2008/layout/VerticalCurvedList"/>
    <dgm:cxn modelId="{420DCF68-E3D1-4671-836E-91D513E0265F}" type="presParOf" srcId="{AE8241ED-6523-4306-9F54-0BCC38009DE1}" destId="{66463097-149A-4781-885F-9327421AAD1D}" srcOrd="7" destOrd="0" presId="urn:microsoft.com/office/officeart/2008/layout/VerticalCurvedList"/>
    <dgm:cxn modelId="{B49387F4-757B-495B-A39E-B93EA7CC27B0}" type="presParOf" srcId="{AE8241ED-6523-4306-9F54-0BCC38009DE1}" destId="{D1A7814E-1030-4814-A062-CB59D1EE3856}" srcOrd="8" destOrd="0" presId="urn:microsoft.com/office/officeart/2008/layout/VerticalCurvedList"/>
    <dgm:cxn modelId="{5863B310-ADC5-4DAC-9CBF-0963E4EFB921}" type="presParOf" srcId="{D1A7814E-1030-4814-A062-CB59D1EE3856}" destId="{A808A69F-7747-4CD6-8081-8D05B1AB4DEA}" srcOrd="0" destOrd="0" presId="urn:microsoft.com/office/officeart/2008/layout/VerticalCurvedList"/>
    <dgm:cxn modelId="{349F848B-835F-43B4-AB50-917CEB7E8836}" type="presParOf" srcId="{AE8241ED-6523-4306-9F54-0BCC38009DE1}" destId="{D653ADC2-8569-4A42-985C-76C43137DBBD}" srcOrd="9" destOrd="0" presId="urn:microsoft.com/office/officeart/2008/layout/VerticalCurvedList"/>
    <dgm:cxn modelId="{6769CCF0-8FB7-431B-BCBC-8C316C991248}" type="presParOf" srcId="{AE8241ED-6523-4306-9F54-0BCC38009DE1}" destId="{10D674F3-5ED9-49C6-BB88-BB49EC79C6AB}" srcOrd="10" destOrd="0" presId="urn:microsoft.com/office/officeart/2008/layout/VerticalCurvedList"/>
    <dgm:cxn modelId="{5BF428D5-D06C-45E9-8CBF-2FF82EA52F7D}" type="presParOf" srcId="{10D674F3-5ED9-49C6-BB88-BB49EC79C6AB}" destId="{A41DCAC1-F8EB-4FC8-B245-D954C96CFF6F}"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6DE6EE-5EE2-4A41-A33E-6CF72191748E}">
      <dsp:nvSpPr>
        <dsp:cNvPr id="0" name=""/>
        <dsp:cNvSpPr/>
      </dsp:nvSpPr>
      <dsp:spPr>
        <a:xfrm>
          <a:off x="-5449718" y="-834448"/>
          <a:ext cx="6488948" cy="6488948"/>
        </a:xfrm>
        <a:prstGeom prst="blockArc">
          <a:avLst>
            <a:gd name="adj1" fmla="val 18900000"/>
            <a:gd name="adj2" fmla="val 2700000"/>
            <a:gd name="adj3" fmla="val 333"/>
          </a:avLst>
        </a:prstGeom>
        <a:solidFill>
          <a:schemeClr val="accent5"/>
        </a:solidFill>
        <a:ln w="12700" cap="flat" cmpd="sng" algn="ctr">
          <a:solidFill>
            <a:schemeClr val="accent5"/>
          </a:solidFill>
          <a:prstDash val="solid"/>
          <a:miter lim="800000"/>
        </a:ln>
        <a:effectLst/>
      </dsp:spPr>
      <dsp:style>
        <a:lnRef idx="1">
          <a:scrgbClr r="0" g="0" b="0"/>
        </a:lnRef>
        <a:fillRef idx="0">
          <a:scrgbClr r="0" g="0" b="0"/>
        </a:fillRef>
        <a:effectRef idx="0">
          <a:scrgbClr r="0" g="0" b="0"/>
        </a:effectRef>
        <a:fontRef idx="minor"/>
      </dsp:style>
    </dsp:sp>
    <dsp:sp modelId="{1B7C6F2B-E76E-4879-845F-4B4456696663}">
      <dsp:nvSpPr>
        <dsp:cNvPr id="0" name=""/>
        <dsp:cNvSpPr/>
      </dsp:nvSpPr>
      <dsp:spPr>
        <a:xfrm>
          <a:off x="494295" y="289452"/>
          <a:ext cx="7227073" cy="602699"/>
        </a:xfrm>
        <a:prstGeom prst="rect">
          <a:avLst/>
        </a:prstGeom>
        <a:solidFill>
          <a:schemeClr val="lt1"/>
        </a:solid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txBody>
        <a:bodyPr spcFirstLastPara="0" vert="horz" wrap="square" lIns="478392" tIns="71120" rIns="71120" bIns="71120" numCol="1" spcCol="1270" anchor="ctr" anchorCtr="0">
          <a:noAutofit/>
        </a:bodyPr>
        <a:lstStyle/>
        <a:p>
          <a:pPr lvl="0" algn="l" defTabSz="1244600">
            <a:lnSpc>
              <a:spcPct val="90000"/>
            </a:lnSpc>
            <a:spcBef>
              <a:spcPct val="0"/>
            </a:spcBef>
            <a:spcAft>
              <a:spcPct val="35000"/>
            </a:spcAft>
          </a:pPr>
          <a:r>
            <a:rPr lang="en-US" sz="2800" b="1" kern="1200">
              <a:solidFill>
                <a:schemeClr val="accent5">
                  <a:lumMod val="75000"/>
                </a:schemeClr>
              </a:solidFill>
              <a:latin typeface="Arial" panose="020B0604020202020204" pitchFamily="34" charset="0"/>
              <a:cs typeface="Arial" panose="020B0604020202020204" pitchFamily="34" charset="0"/>
            </a:rPr>
            <a:t>Đặt vấn đề</a:t>
          </a:r>
        </a:p>
      </dsp:txBody>
      <dsp:txXfrm>
        <a:off x="494295" y="289452"/>
        <a:ext cx="7227073" cy="602699"/>
      </dsp:txXfrm>
    </dsp:sp>
    <dsp:sp modelId="{36DA6C6D-2A66-44D4-85B9-505EB8D84F47}">
      <dsp:nvSpPr>
        <dsp:cNvPr id="0" name=""/>
        <dsp:cNvSpPr/>
      </dsp:nvSpPr>
      <dsp:spPr>
        <a:xfrm>
          <a:off x="77714" y="225819"/>
          <a:ext cx="753373" cy="753373"/>
        </a:xfrm>
        <a:prstGeom prst="ellipse">
          <a:avLst/>
        </a:prstGeom>
        <a:solidFill>
          <a:schemeClr val="bg1"/>
        </a:solidFill>
        <a:ln w="12700" cap="flat" cmpd="sng" algn="ctr">
          <a:solidFill>
            <a:schemeClr val="accent5"/>
          </a:solidFill>
          <a:prstDash val="solid"/>
          <a:miter lim="800000"/>
        </a:ln>
        <a:effectLst/>
      </dsp:spPr>
      <dsp:style>
        <a:lnRef idx="1">
          <a:scrgbClr r="0" g="0" b="0"/>
        </a:lnRef>
        <a:fillRef idx="1">
          <a:scrgbClr r="0" g="0" b="0"/>
        </a:fillRef>
        <a:effectRef idx="0">
          <a:scrgbClr r="0" g="0" b="0"/>
        </a:effectRef>
        <a:fontRef idx="minor"/>
      </dsp:style>
    </dsp:sp>
    <dsp:sp modelId="{A0DB48F4-8165-4D2E-AE17-94AA385AB47E}">
      <dsp:nvSpPr>
        <dsp:cNvPr id="0" name=""/>
        <dsp:cNvSpPr/>
      </dsp:nvSpPr>
      <dsp:spPr>
        <a:xfrm>
          <a:off x="886278" y="1204916"/>
          <a:ext cx="6795196" cy="602699"/>
        </a:xfrm>
        <a:prstGeom prst="rect">
          <a:avLst/>
        </a:prstGeom>
        <a:solidFill>
          <a:schemeClr val="lt1"/>
        </a:solid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txBody>
        <a:bodyPr spcFirstLastPara="0" vert="horz" wrap="square" lIns="478392" tIns="71120" rIns="71120" bIns="71120" numCol="1" spcCol="1270" anchor="ctr" anchorCtr="0">
          <a:noAutofit/>
        </a:bodyPr>
        <a:lstStyle/>
        <a:p>
          <a:pPr lvl="0" algn="l" defTabSz="1244600">
            <a:lnSpc>
              <a:spcPct val="90000"/>
            </a:lnSpc>
            <a:spcBef>
              <a:spcPct val="0"/>
            </a:spcBef>
            <a:spcAft>
              <a:spcPct val="35000"/>
            </a:spcAft>
          </a:pPr>
          <a:r>
            <a:rPr lang="en-US" sz="2800" b="1" kern="1200" dirty="0" smtClean="0">
              <a:solidFill>
                <a:schemeClr val="accent5">
                  <a:lumMod val="75000"/>
                </a:schemeClr>
              </a:solidFill>
              <a:latin typeface="Arial" panose="020B0604020202020204" pitchFamily="34" charset="0"/>
              <a:cs typeface="Arial" panose="020B0604020202020204" pitchFamily="34" charset="0"/>
            </a:rPr>
            <a:t>API Gateway</a:t>
          </a:r>
          <a:endParaRPr lang="en-US" sz="2800" b="1" kern="1200" dirty="0">
            <a:solidFill>
              <a:schemeClr val="accent5">
                <a:lumMod val="75000"/>
              </a:schemeClr>
            </a:solidFill>
            <a:latin typeface="Arial" panose="020B0604020202020204" pitchFamily="34" charset="0"/>
            <a:cs typeface="Arial" panose="020B0604020202020204" pitchFamily="34" charset="0"/>
          </a:endParaRPr>
        </a:p>
      </dsp:txBody>
      <dsp:txXfrm>
        <a:off x="886278" y="1204916"/>
        <a:ext cx="6795196" cy="602699"/>
      </dsp:txXfrm>
    </dsp:sp>
    <dsp:sp modelId="{6778CE6D-1AB4-4186-8FC9-C1D0F600843D}">
      <dsp:nvSpPr>
        <dsp:cNvPr id="0" name=""/>
        <dsp:cNvSpPr/>
      </dsp:nvSpPr>
      <dsp:spPr>
        <a:xfrm>
          <a:off x="509591" y="1129578"/>
          <a:ext cx="753373" cy="753373"/>
        </a:xfrm>
        <a:prstGeom prst="ellipse">
          <a:avLst/>
        </a:prstGeom>
        <a:solidFill>
          <a:schemeClr val="bg1"/>
        </a:solidFill>
        <a:ln w="12700" cap="flat" cmpd="sng" algn="ctr">
          <a:solidFill>
            <a:schemeClr val="accent5"/>
          </a:solidFill>
          <a:prstDash val="solid"/>
          <a:miter lim="800000"/>
        </a:ln>
        <a:effectLst/>
      </dsp:spPr>
      <dsp:style>
        <a:lnRef idx="1">
          <a:scrgbClr r="0" g="0" b="0"/>
        </a:lnRef>
        <a:fillRef idx="1">
          <a:scrgbClr r="0" g="0" b="0"/>
        </a:fillRef>
        <a:effectRef idx="0">
          <a:scrgbClr r="0" g="0" b="0"/>
        </a:effectRef>
        <a:fontRef idx="minor"/>
      </dsp:style>
    </dsp:sp>
    <dsp:sp modelId="{8477A2FD-99CA-49D0-8867-A90249ACC5D7}">
      <dsp:nvSpPr>
        <dsp:cNvPr id="0" name=""/>
        <dsp:cNvSpPr/>
      </dsp:nvSpPr>
      <dsp:spPr>
        <a:xfrm>
          <a:off x="1018829" y="2108675"/>
          <a:ext cx="6662645" cy="602699"/>
        </a:xfrm>
        <a:prstGeom prst="rect">
          <a:avLst/>
        </a:prstGeom>
        <a:solidFill>
          <a:schemeClr val="lt1"/>
        </a:solid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txBody>
        <a:bodyPr spcFirstLastPara="0" vert="horz" wrap="square" lIns="478392" tIns="71120" rIns="71120" bIns="71120" numCol="1" spcCol="1270" anchor="ctr" anchorCtr="0">
          <a:noAutofit/>
        </a:bodyPr>
        <a:lstStyle/>
        <a:p>
          <a:pPr lvl="0" algn="l" defTabSz="1244600">
            <a:lnSpc>
              <a:spcPct val="90000"/>
            </a:lnSpc>
            <a:spcBef>
              <a:spcPct val="0"/>
            </a:spcBef>
            <a:spcAft>
              <a:spcPct val="35000"/>
            </a:spcAft>
          </a:pPr>
          <a:r>
            <a:rPr lang="en-US" sz="2800" b="1" kern="1200" dirty="0" err="1" smtClean="0">
              <a:solidFill>
                <a:schemeClr val="accent5">
                  <a:lumMod val="75000"/>
                </a:schemeClr>
              </a:solidFill>
              <a:latin typeface="Arial" panose="020B0604020202020204" pitchFamily="34" charset="0"/>
              <a:cs typeface="Arial" panose="020B0604020202020204" pitchFamily="34" charset="0"/>
            </a:rPr>
            <a:t>Tính</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sẵn</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sàng</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cao</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của</a:t>
          </a:r>
          <a:r>
            <a:rPr lang="en-US" sz="2800" b="1" kern="1200" dirty="0" smtClean="0">
              <a:solidFill>
                <a:schemeClr val="accent5">
                  <a:lumMod val="75000"/>
                </a:schemeClr>
              </a:solidFill>
              <a:latin typeface="Arial" panose="020B0604020202020204" pitchFamily="34" charset="0"/>
              <a:cs typeface="Arial" panose="020B0604020202020204" pitchFamily="34" charset="0"/>
            </a:rPr>
            <a:t> API Gateway</a:t>
          </a:r>
          <a:endParaRPr lang="en-US" sz="2800" b="1" kern="1200" dirty="0">
            <a:solidFill>
              <a:schemeClr val="accent5">
                <a:lumMod val="75000"/>
              </a:schemeClr>
            </a:solidFill>
            <a:latin typeface="Arial" panose="020B0604020202020204" pitchFamily="34" charset="0"/>
            <a:cs typeface="Arial" panose="020B0604020202020204" pitchFamily="34" charset="0"/>
          </a:endParaRPr>
        </a:p>
      </dsp:txBody>
      <dsp:txXfrm>
        <a:off x="1018829" y="2108675"/>
        <a:ext cx="6662645" cy="602699"/>
      </dsp:txXfrm>
    </dsp:sp>
    <dsp:sp modelId="{D377DC31-C71B-4ED1-94BB-D5B2D4E7DF0D}">
      <dsp:nvSpPr>
        <dsp:cNvPr id="0" name=""/>
        <dsp:cNvSpPr/>
      </dsp:nvSpPr>
      <dsp:spPr>
        <a:xfrm>
          <a:off x="611111" y="2033338"/>
          <a:ext cx="753373" cy="753373"/>
        </a:xfrm>
        <a:prstGeom prst="ellipse">
          <a:avLst/>
        </a:prstGeom>
        <a:solidFill>
          <a:schemeClr val="bg1"/>
        </a:solidFill>
        <a:ln w="12700" cap="flat" cmpd="sng" algn="ctr">
          <a:solidFill>
            <a:schemeClr val="accent5"/>
          </a:solidFill>
          <a:prstDash val="solid"/>
          <a:miter lim="800000"/>
        </a:ln>
        <a:effectLst/>
      </dsp:spPr>
      <dsp:style>
        <a:lnRef idx="1">
          <a:scrgbClr r="0" g="0" b="0"/>
        </a:lnRef>
        <a:fillRef idx="1">
          <a:scrgbClr r="0" g="0" b="0"/>
        </a:fillRef>
        <a:effectRef idx="0">
          <a:scrgbClr r="0" g="0" b="0"/>
        </a:effectRef>
        <a:fontRef idx="minor"/>
      </dsp:style>
    </dsp:sp>
    <dsp:sp modelId="{66463097-149A-4781-885F-9327421AAD1D}">
      <dsp:nvSpPr>
        <dsp:cNvPr id="0" name=""/>
        <dsp:cNvSpPr/>
      </dsp:nvSpPr>
      <dsp:spPr>
        <a:xfrm>
          <a:off x="886278" y="3012435"/>
          <a:ext cx="6795196" cy="602699"/>
        </a:xfrm>
        <a:prstGeom prst="rect">
          <a:avLst/>
        </a:prstGeom>
        <a:solidFill>
          <a:schemeClr val="lt1"/>
        </a:solid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txBody>
        <a:bodyPr spcFirstLastPara="0" vert="horz" wrap="square" lIns="478392" tIns="71120" rIns="71120" bIns="71120" numCol="1" spcCol="1270" anchor="ctr" anchorCtr="0">
          <a:noAutofit/>
        </a:bodyPr>
        <a:lstStyle/>
        <a:p>
          <a:pPr lvl="0" algn="l" defTabSz="1244600">
            <a:lnSpc>
              <a:spcPct val="90000"/>
            </a:lnSpc>
            <a:spcBef>
              <a:spcPct val="0"/>
            </a:spcBef>
            <a:spcAft>
              <a:spcPct val="35000"/>
            </a:spcAft>
          </a:pPr>
          <a:r>
            <a:rPr lang="en-US" sz="2800" b="1" kern="1200" dirty="0" err="1" smtClean="0">
              <a:solidFill>
                <a:schemeClr val="accent5">
                  <a:lumMod val="75000"/>
                </a:schemeClr>
              </a:solidFill>
              <a:latin typeface="Arial" panose="020B0604020202020204" pitchFamily="34" charset="0"/>
              <a:cs typeface="Arial" panose="020B0604020202020204" pitchFamily="34" charset="0"/>
            </a:rPr>
            <a:t>Phát</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triển</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phần</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mềm</a:t>
          </a:r>
          <a:endParaRPr lang="en-US" sz="2800" b="1" kern="1200" dirty="0">
            <a:solidFill>
              <a:schemeClr val="accent5">
                <a:lumMod val="75000"/>
              </a:schemeClr>
            </a:solidFill>
            <a:latin typeface="Arial" panose="020B0604020202020204" pitchFamily="34" charset="0"/>
            <a:cs typeface="Arial" panose="020B0604020202020204" pitchFamily="34" charset="0"/>
          </a:endParaRPr>
        </a:p>
      </dsp:txBody>
      <dsp:txXfrm>
        <a:off x="886278" y="3012435"/>
        <a:ext cx="6795196" cy="602699"/>
      </dsp:txXfrm>
    </dsp:sp>
    <dsp:sp modelId="{A808A69F-7747-4CD6-8081-8D05B1AB4DEA}">
      <dsp:nvSpPr>
        <dsp:cNvPr id="0" name=""/>
        <dsp:cNvSpPr/>
      </dsp:nvSpPr>
      <dsp:spPr>
        <a:xfrm>
          <a:off x="462603" y="2884263"/>
          <a:ext cx="753373" cy="753373"/>
        </a:xfrm>
        <a:prstGeom prst="ellipse">
          <a:avLst/>
        </a:prstGeom>
        <a:solidFill>
          <a:schemeClr val="bg1"/>
        </a:solidFill>
        <a:ln w="12700" cap="flat" cmpd="sng" algn="ctr">
          <a:solidFill>
            <a:schemeClr val="accent5"/>
          </a:solidFill>
          <a:prstDash val="solid"/>
          <a:miter lim="800000"/>
        </a:ln>
        <a:effectLst/>
      </dsp:spPr>
      <dsp:style>
        <a:lnRef idx="1">
          <a:scrgbClr r="0" g="0" b="0"/>
        </a:lnRef>
        <a:fillRef idx="1">
          <a:scrgbClr r="0" g="0" b="0"/>
        </a:fillRef>
        <a:effectRef idx="0">
          <a:scrgbClr r="0" g="0" b="0"/>
        </a:effectRef>
        <a:fontRef idx="minor"/>
      </dsp:style>
    </dsp:sp>
    <dsp:sp modelId="{D653ADC2-8569-4A42-985C-76C43137DBBD}">
      <dsp:nvSpPr>
        <dsp:cNvPr id="0" name=""/>
        <dsp:cNvSpPr/>
      </dsp:nvSpPr>
      <dsp:spPr>
        <a:xfrm>
          <a:off x="454401" y="3916195"/>
          <a:ext cx="7227073" cy="602699"/>
        </a:xfrm>
        <a:prstGeom prst="rect">
          <a:avLst/>
        </a:prstGeom>
        <a:solidFill>
          <a:schemeClr val="lt1"/>
        </a:solidFill>
        <a:ln w="12700" cap="flat" cmpd="sng" algn="ctr">
          <a:solidFill>
            <a:schemeClr val="accent1"/>
          </a:solidFill>
          <a:prstDash val="solid"/>
          <a:miter lim="800000"/>
        </a:ln>
        <a:effectLst/>
      </dsp:spPr>
      <dsp:style>
        <a:lnRef idx="2">
          <a:schemeClr val="accent1"/>
        </a:lnRef>
        <a:fillRef idx="1">
          <a:schemeClr val="lt1"/>
        </a:fillRef>
        <a:effectRef idx="0">
          <a:schemeClr val="accent1"/>
        </a:effectRef>
        <a:fontRef idx="minor">
          <a:schemeClr val="dk1"/>
        </a:fontRef>
      </dsp:style>
      <dsp:txBody>
        <a:bodyPr spcFirstLastPara="0" vert="horz" wrap="square" lIns="478392" tIns="71120" rIns="71120" bIns="71120" numCol="1" spcCol="1270" anchor="ctr" anchorCtr="0">
          <a:noAutofit/>
        </a:bodyPr>
        <a:lstStyle/>
        <a:p>
          <a:pPr lvl="0" algn="l" defTabSz="1244600">
            <a:lnSpc>
              <a:spcPct val="90000"/>
            </a:lnSpc>
            <a:spcBef>
              <a:spcPct val="0"/>
            </a:spcBef>
            <a:spcAft>
              <a:spcPct val="35000"/>
            </a:spcAft>
          </a:pPr>
          <a:r>
            <a:rPr lang="en-US" sz="2800" b="1" kern="1200" dirty="0" err="1" smtClean="0">
              <a:solidFill>
                <a:schemeClr val="accent5">
                  <a:lumMod val="75000"/>
                </a:schemeClr>
              </a:solidFill>
              <a:latin typeface="Arial" panose="020B0604020202020204" pitchFamily="34" charset="0"/>
              <a:cs typeface="Arial" panose="020B0604020202020204" pitchFamily="34" charset="0"/>
            </a:rPr>
            <a:t>Kết</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quả</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đạt</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được</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và</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hướng</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phát</a:t>
          </a:r>
          <a:r>
            <a:rPr lang="en-US" sz="2800" b="1" kern="1200" dirty="0" smtClean="0">
              <a:solidFill>
                <a:schemeClr val="accent5">
                  <a:lumMod val="75000"/>
                </a:schemeClr>
              </a:solidFill>
              <a:latin typeface="Arial" panose="020B0604020202020204" pitchFamily="34" charset="0"/>
              <a:cs typeface="Arial" panose="020B0604020202020204" pitchFamily="34" charset="0"/>
            </a:rPr>
            <a:t> </a:t>
          </a:r>
          <a:r>
            <a:rPr lang="en-US" sz="2800" b="1" kern="1200" dirty="0" err="1" smtClean="0">
              <a:solidFill>
                <a:schemeClr val="accent5">
                  <a:lumMod val="75000"/>
                </a:schemeClr>
              </a:solidFill>
              <a:latin typeface="Arial" panose="020B0604020202020204" pitchFamily="34" charset="0"/>
              <a:cs typeface="Arial" panose="020B0604020202020204" pitchFamily="34" charset="0"/>
            </a:rPr>
            <a:t>triển</a:t>
          </a:r>
          <a:endParaRPr lang="en-US" sz="2800" b="1" kern="1200" dirty="0">
            <a:solidFill>
              <a:schemeClr val="accent5">
                <a:lumMod val="75000"/>
              </a:schemeClr>
            </a:solidFill>
            <a:latin typeface="Arial" panose="020B0604020202020204" pitchFamily="34" charset="0"/>
            <a:cs typeface="Arial" panose="020B0604020202020204" pitchFamily="34" charset="0"/>
          </a:endParaRPr>
        </a:p>
      </dsp:txBody>
      <dsp:txXfrm>
        <a:off x="454401" y="3916195"/>
        <a:ext cx="7227073" cy="602699"/>
      </dsp:txXfrm>
    </dsp:sp>
    <dsp:sp modelId="{A41DCAC1-F8EB-4FC8-B245-D954C96CFF6F}">
      <dsp:nvSpPr>
        <dsp:cNvPr id="0" name=""/>
        <dsp:cNvSpPr/>
      </dsp:nvSpPr>
      <dsp:spPr>
        <a:xfrm>
          <a:off x="77714" y="3840857"/>
          <a:ext cx="753373" cy="753373"/>
        </a:xfrm>
        <a:prstGeom prst="ellipse">
          <a:avLst/>
        </a:prstGeom>
        <a:solidFill>
          <a:schemeClr val="bg1"/>
        </a:solidFill>
        <a:ln w="12700" cap="flat" cmpd="sng" algn="ctr">
          <a:solidFill>
            <a:schemeClr val="accent5"/>
          </a:solidFill>
          <a:prstDash val="solid"/>
          <a:miter lim="800000"/>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EBE8FD1-E6C1-4F6D-A435-F9D90F8BC66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5F7635C-8167-4A98-9AC4-103484294FA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43641BF-B401-48A6-87A7-A4D8E438D92B}" type="datetimeFigureOut">
              <a:rPr lang="en-US" smtClean="0"/>
              <a:t>6/7/2021</a:t>
            </a:fld>
            <a:endParaRPr lang="en-US"/>
          </a:p>
        </p:txBody>
      </p:sp>
      <p:sp>
        <p:nvSpPr>
          <p:cNvPr id="4" name="Footer Placeholder 3">
            <a:extLst>
              <a:ext uri="{FF2B5EF4-FFF2-40B4-BE49-F238E27FC236}">
                <a16:creationId xmlns:a16="http://schemas.microsoft.com/office/drawing/2014/main" id="{E0A7E5F0-E0BB-4BF3-BE40-ED48C3DB1DB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BBE0038-4B9A-4335-8004-03DA8E5679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B72DF7-C092-4C47-98F8-C36440C73914}" type="slidenum">
              <a:rPr lang="en-US" smtClean="0"/>
              <a:t>‹#›</a:t>
            </a:fld>
            <a:endParaRPr lang="en-US"/>
          </a:p>
        </p:txBody>
      </p:sp>
    </p:spTree>
    <p:extLst>
      <p:ext uri="{BB962C8B-B14F-4D97-AF65-F5344CB8AC3E}">
        <p14:creationId xmlns:p14="http://schemas.microsoft.com/office/powerpoint/2010/main" val="77134302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9C6940-A18C-438A-83A8-48A8EF275902}" type="datetimeFigureOut">
              <a:rPr lang="en-US" smtClean="0"/>
              <a:t>6/7/2021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79DA1B-DE22-4D89-9CD7-D6FEF78F490C}" type="slidenum">
              <a:rPr lang="en-US" smtClean="0"/>
              <a:t>‹#›</a:t>
            </a:fld>
            <a:endParaRPr lang="en-US"/>
          </a:p>
        </p:txBody>
      </p:sp>
    </p:spTree>
    <p:extLst>
      <p:ext uri="{BB962C8B-B14F-4D97-AF65-F5344CB8AC3E}">
        <p14:creationId xmlns:p14="http://schemas.microsoft.com/office/powerpoint/2010/main" val="394799644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a:t>
            </a:fld>
            <a:endParaRPr lang="en-US"/>
          </a:p>
        </p:txBody>
      </p:sp>
    </p:spTree>
    <p:extLst>
      <p:ext uri="{BB962C8B-B14F-4D97-AF65-F5344CB8AC3E}">
        <p14:creationId xmlns:p14="http://schemas.microsoft.com/office/powerpoint/2010/main" val="1023663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10</a:t>
            </a:fld>
            <a:endParaRPr lang="en-US"/>
          </a:p>
        </p:txBody>
      </p:sp>
    </p:spTree>
    <p:extLst>
      <p:ext uri="{BB962C8B-B14F-4D97-AF65-F5344CB8AC3E}">
        <p14:creationId xmlns:p14="http://schemas.microsoft.com/office/powerpoint/2010/main" val="2042865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11</a:t>
            </a:fld>
            <a:endParaRPr lang="en-US"/>
          </a:p>
        </p:txBody>
      </p:sp>
    </p:spTree>
    <p:extLst>
      <p:ext uri="{BB962C8B-B14F-4D97-AF65-F5344CB8AC3E}">
        <p14:creationId xmlns:p14="http://schemas.microsoft.com/office/powerpoint/2010/main" val="1393249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12</a:t>
            </a:fld>
            <a:endParaRPr lang="en-US"/>
          </a:p>
        </p:txBody>
      </p:sp>
    </p:spTree>
    <p:extLst>
      <p:ext uri="{BB962C8B-B14F-4D97-AF65-F5344CB8AC3E}">
        <p14:creationId xmlns:p14="http://schemas.microsoft.com/office/powerpoint/2010/main" val="3097031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13</a:t>
            </a:fld>
            <a:endParaRPr lang="en-US"/>
          </a:p>
        </p:txBody>
      </p:sp>
    </p:spTree>
    <p:extLst>
      <p:ext uri="{BB962C8B-B14F-4D97-AF65-F5344CB8AC3E}">
        <p14:creationId xmlns:p14="http://schemas.microsoft.com/office/powerpoint/2010/main" val="28279255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14</a:t>
            </a:fld>
            <a:endParaRPr lang="en-US"/>
          </a:p>
        </p:txBody>
      </p:sp>
    </p:spTree>
    <p:extLst>
      <p:ext uri="{BB962C8B-B14F-4D97-AF65-F5344CB8AC3E}">
        <p14:creationId xmlns:p14="http://schemas.microsoft.com/office/powerpoint/2010/main" val="3273109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15</a:t>
            </a:fld>
            <a:endParaRPr lang="en-US"/>
          </a:p>
        </p:txBody>
      </p:sp>
    </p:spTree>
    <p:extLst>
      <p:ext uri="{BB962C8B-B14F-4D97-AF65-F5344CB8AC3E}">
        <p14:creationId xmlns:p14="http://schemas.microsoft.com/office/powerpoint/2010/main" val="39423171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16</a:t>
            </a:fld>
            <a:endParaRPr lang="en-US"/>
          </a:p>
        </p:txBody>
      </p:sp>
    </p:spTree>
    <p:extLst>
      <p:ext uri="{BB962C8B-B14F-4D97-AF65-F5344CB8AC3E}">
        <p14:creationId xmlns:p14="http://schemas.microsoft.com/office/powerpoint/2010/main" val="18480235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17</a:t>
            </a:fld>
            <a:endParaRPr lang="en-US"/>
          </a:p>
        </p:txBody>
      </p:sp>
    </p:spTree>
    <p:extLst>
      <p:ext uri="{BB962C8B-B14F-4D97-AF65-F5344CB8AC3E}">
        <p14:creationId xmlns:p14="http://schemas.microsoft.com/office/powerpoint/2010/main" val="2128548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18</a:t>
            </a:fld>
            <a:endParaRPr lang="en-US"/>
          </a:p>
        </p:txBody>
      </p:sp>
    </p:spTree>
    <p:extLst>
      <p:ext uri="{BB962C8B-B14F-4D97-AF65-F5344CB8AC3E}">
        <p14:creationId xmlns:p14="http://schemas.microsoft.com/office/powerpoint/2010/main" val="2330491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19</a:t>
            </a:fld>
            <a:endParaRPr lang="en-US"/>
          </a:p>
        </p:txBody>
      </p:sp>
    </p:spTree>
    <p:extLst>
      <p:ext uri="{BB962C8B-B14F-4D97-AF65-F5344CB8AC3E}">
        <p14:creationId xmlns:p14="http://schemas.microsoft.com/office/powerpoint/2010/main" val="2211606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a:t>
            </a:fld>
            <a:endParaRPr lang="en-US"/>
          </a:p>
        </p:txBody>
      </p:sp>
    </p:spTree>
    <p:extLst>
      <p:ext uri="{BB962C8B-B14F-4D97-AF65-F5344CB8AC3E}">
        <p14:creationId xmlns:p14="http://schemas.microsoft.com/office/powerpoint/2010/main" val="13207587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179DA1B-DE22-4D89-9CD7-D6FEF78F49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03758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179DA1B-DE22-4D89-9CD7-D6FEF78F49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65219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179DA1B-DE22-4D89-9CD7-D6FEF78F49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76108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23</a:t>
            </a:fld>
            <a:endParaRPr lang="en-US"/>
          </a:p>
        </p:txBody>
      </p:sp>
    </p:spTree>
    <p:extLst>
      <p:ext uri="{BB962C8B-B14F-4D97-AF65-F5344CB8AC3E}">
        <p14:creationId xmlns:p14="http://schemas.microsoft.com/office/powerpoint/2010/main" val="3785528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24</a:t>
            </a:fld>
            <a:endParaRPr lang="en-US"/>
          </a:p>
        </p:txBody>
      </p:sp>
    </p:spTree>
    <p:extLst>
      <p:ext uri="{BB962C8B-B14F-4D97-AF65-F5344CB8AC3E}">
        <p14:creationId xmlns:p14="http://schemas.microsoft.com/office/powerpoint/2010/main" val="14741215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25</a:t>
            </a:fld>
            <a:endParaRPr lang="en-US"/>
          </a:p>
        </p:txBody>
      </p:sp>
    </p:spTree>
    <p:extLst>
      <p:ext uri="{BB962C8B-B14F-4D97-AF65-F5344CB8AC3E}">
        <p14:creationId xmlns:p14="http://schemas.microsoft.com/office/powerpoint/2010/main" val="15384543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26</a:t>
            </a:fld>
            <a:endParaRPr lang="en-US"/>
          </a:p>
        </p:txBody>
      </p:sp>
    </p:spTree>
    <p:extLst>
      <p:ext uri="{BB962C8B-B14F-4D97-AF65-F5344CB8AC3E}">
        <p14:creationId xmlns:p14="http://schemas.microsoft.com/office/powerpoint/2010/main" val="33896145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27</a:t>
            </a:fld>
            <a:endParaRPr lang="en-US"/>
          </a:p>
        </p:txBody>
      </p:sp>
    </p:spTree>
    <p:extLst>
      <p:ext uri="{BB962C8B-B14F-4D97-AF65-F5344CB8AC3E}">
        <p14:creationId xmlns:p14="http://schemas.microsoft.com/office/powerpoint/2010/main" val="4082128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AE94A4D-8A41-42E8-A91C-471F95A74B7F}" type="slidenum">
              <a:rPr lang="en-US" smtClean="0"/>
              <a:t>28</a:t>
            </a:fld>
            <a:endParaRPr lang="en-US"/>
          </a:p>
        </p:txBody>
      </p:sp>
    </p:spTree>
    <p:extLst>
      <p:ext uri="{BB962C8B-B14F-4D97-AF65-F5344CB8AC3E}">
        <p14:creationId xmlns:p14="http://schemas.microsoft.com/office/powerpoint/2010/main" val="572877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30000"/>
              </a:lnSpc>
            </a:pPr>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3</a:t>
            </a:fld>
            <a:endParaRPr lang="en-US"/>
          </a:p>
        </p:txBody>
      </p:sp>
    </p:spTree>
    <p:extLst>
      <p:ext uri="{BB962C8B-B14F-4D97-AF65-F5344CB8AC3E}">
        <p14:creationId xmlns:p14="http://schemas.microsoft.com/office/powerpoint/2010/main" val="35937524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30000"/>
              </a:lnSpc>
            </a:pPr>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4</a:t>
            </a:fld>
            <a:endParaRPr lang="en-US"/>
          </a:p>
        </p:txBody>
      </p:sp>
    </p:spTree>
    <p:extLst>
      <p:ext uri="{BB962C8B-B14F-4D97-AF65-F5344CB8AC3E}">
        <p14:creationId xmlns:p14="http://schemas.microsoft.com/office/powerpoint/2010/main" val="829543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30000"/>
              </a:lnSpc>
            </a:pPr>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5</a:t>
            </a:fld>
            <a:endParaRPr lang="en-US"/>
          </a:p>
        </p:txBody>
      </p:sp>
    </p:spTree>
    <p:extLst>
      <p:ext uri="{BB962C8B-B14F-4D97-AF65-F5344CB8AC3E}">
        <p14:creationId xmlns:p14="http://schemas.microsoft.com/office/powerpoint/2010/main" val="1270751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30000"/>
              </a:lnSpc>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79DA1B-DE22-4D89-9CD7-D6FEF78F490C}" type="slidenum">
              <a:rPr lang="en-US" smtClean="0"/>
              <a:t>6</a:t>
            </a:fld>
            <a:endParaRPr lang="en-US"/>
          </a:p>
        </p:txBody>
      </p:sp>
    </p:spTree>
    <p:extLst>
      <p:ext uri="{BB962C8B-B14F-4D97-AF65-F5344CB8AC3E}">
        <p14:creationId xmlns:p14="http://schemas.microsoft.com/office/powerpoint/2010/main" val="1639655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30000"/>
              </a:lnSpc>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79DA1B-DE22-4D89-9CD7-D6FEF78F490C}" type="slidenum">
              <a:rPr lang="en-US" smtClean="0"/>
              <a:t>7</a:t>
            </a:fld>
            <a:endParaRPr lang="en-US"/>
          </a:p>
        </p:txBody>
      </p:sp>
    </p:spTree>
    <p:extLst>
      <p:ext uri="{BB962C8B-B14F-4D97-AF65-F5344CB8AC3E}">
        <p14:creationId xmlns:p14="http://schemas.microsoft.com/office/powerpoint/2010/main" val="1860817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8</a:t>
            </a:fld>
            <a:endParaRPr lang="en-US"/>
          </a:p>
        </p:txBody>
      </p:sp>
    </p:spTree>
    <p:extLst>
      <p:ext uri="{BB962C8B-B14F-4D97-AF65-F5344CB8AC3E}">
        <p14:creationId xmlns:p14="http://schemas.microsoft.com/office/powerpoint/2010/main" val="3901886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9DA1B-DE22-4D89-9CD7-D6FEF78F490C}" type="slidenum">
              <a:rPr lang="en-US" smtClean="0"/>
              <a:t>9</a:t>
            </a:fld>
            <a:endParaRPr lang="en-US"/>
          </a:p>
        </p:txBody>
      </p:sp>
    </p:spTree>
    <p:extLst>
      <p:ext uri="{BB962C8B-B14F-4D97-AF65-F5344CB8AC3E}">
        <p14:creationId xmlns:p14="http://schemas.microsoft.com/office/powerpoint/2010/main" val="1616360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7C4353-8487-4489-B767-D661D413B052}"/>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F4909A-C5C0-45FC-B70D-799262625C6C}"/>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9CC71E-DC5B-481F-A428-FC1BD3A497C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FBE22176-7B42-4C84-92C7-CB4101D79996}"/>
              </a:ext>
            </a:extLst>
          </p:cNvPr>
          <p:cNvSpPr>
            <a:spLocks noGrp="1"/>
          </p:cNvSpPr>
          <p:nvPr>
            <p:ph type="ftr" sz="quarter" idx="11"/>
          </p:nvPr>
        </p:nvSpPr>
        <p:spPr/>
        <p:txBody>
          <a:bodyPr/>
          <a:lstStyle/>
          <a:p>
            <a:r>
              <a:rPr lang="en-US"/>
              <a:t>DATN - Phạm Văn Nguyện</a:t>
            </a:r>
          </a:p>
        </p:txBody>
      </p:sp>
      <p:sp>
        <p:nvSpPr>
          <p:cNvPr id="6" name="Slide Number Placeholder 5">
            <a:extLst>
              <a:ext uri="{FF2B5EF4-FFF2-40B4-BE49-F238E27FC236}">
                <a16:creationId xmlns:a16="http://schemas.microsoft.com/office/drawing/2014/main" id="{6E205F05-2AAB-46E8-A09E-73E7B2F4ED15}"/>
              </a:ext>
            </a:extLst>
          </p:cNvPr>
          <p:cNvSpPr>
            <a:spLocks noGrp="1"/>
          </p:cNvSpPr>
          <p:nvPr>
            <p:ph type="sldNum" sz="quarter" idx="12"/>
          </p:nvPr>
        </p:nvSpPr>
        <p:spPr/>
        <p:txBody>
          <a:bodyPr/>
          <a:lstStyle/>
          <a:p>
            <a:fld id="{852092E1-4EDB-404D-AC52-87DDD60BB55B}" type="slidenum">
              <a:rPr lang="en-US" smtClean="0"/>
              <a:t>‹#›</a:t>
            </a:fld>
            <a:endParaRPr lang="en-US"/>
          </a:p>
        </p:txBody>
      </p:sp>
    </p:spTree>
    <p:extLst>
      <p:ext uri="{BB962C8B-B14F-4D97-AF65-F5344CB8AC3E}">
        <p14:creationId xmlns:p14="http://schemas.microsoft.com/office/powerpoint/2010/main" val="42741171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3AE7DEC5-2806-4201-A499-D65135BC605B}"/>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Subtitle 2">
            <a:extLst>
              <a:ext uri="{FF2B5EF4-FFF2-40B4-BE49-F238E27FC236}">
                <a16:creationId xmlns:a16="http://schemas.microsoft.com/office/drawing/2014/main" id="{89A50CAD-3F5C-4292-8B27-4D67DB02CEF4}"/>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7" name="Slide Number Placeholder 5">
            <a:extLst>
              <a:ext uri="{FF2B5EF4-FFF2-40B4-BE49-F238E27FC236}">
                <a16:creationId xmlns:a16="http://schemas.microsoft.com/office/drawing/2014/main" id="{795D1134-F44A-4A51-91D2-E83E22F83124}"/>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8" name="Title 1">
            <a:extLst>
              <a:ext uri="{FF2B5EF4-FFF2-40B4-BE49-F238E27FC236}">
                <a16:creationId xmlns:a16="http://schemas.microsoft.com/office/drawing/2014/main" id="{DAC1DB7A-0C22-4A69-A2F6-83F00CFC3369}"/>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40837604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E3C1371B-E534-4DD2-B497-6BB4874EF563}"/>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19404A7F-F9C3-4C76-BE41-2C4CF4BEDEF1}"/>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78913868-85A8-4A2B-92BD-29AE93D7D5CD}"/>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01655F84-A4C8-493F-9D94-3A4ACEA8DE97}"/>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32942103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F9FBB058-1907-4F31-A688-7A903CBAD866}"/>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BE566638-F47E-42F5-AB17-9EE0059BF7F6}"/>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8AEFCEA7-07C3-4C23-9AA1-983A7636E117}"/>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880143DE-8650-482D-A89D-6964AF85DAF5}"/>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41011963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2" name="Rectangle: Rounded Corners 11">
            <a:extLst>
              <a:ext uri="{FF2B5EF4-FFF2-40B4-BE49-F238E27FC236}">
                <a16:creationId xmlns:a16="http://schemas.microsoft.com/office/drawing/2014/main" id="{3493BDD1-8A4E-42B4-8FC5-627722A8A77E}"/>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Subtitle 2">
            <a:extLst>
              <a:ext uri="{FF2B5EF4-FFF2-40B4-BE49-F238E27FC236}">
                <a16:creationId xmlns:a16="http://schemas.microsoft.com/office/drawing/2014/main" id="{DEDB0037-DB23-419A-A7D8-BF5CC1B0827F}"/>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4" name="Slide Number Placeholder 5">
            <a:extLst>
              <a:ext uri="{FF2B5EF4-FFF2-40B4-BE49-F238E27FC236}">
                <a16:creationId xmlns:a16="http://schemas.microsoft.com/office/drawing/2014/main" id="{3FD1F16A-BEC8-45B1-A969-A90287385A3F}"/>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5" name="Title 1">
            <a:extLst>
              <a:ext uri="{FF2B5EF4-FFF2-40B4-BE49-F238E27FC236}">
                <a16:creationId xmlns:a16="http://schemas.microsoft.com/office/drawing/2014/main" id="{4354A31F-C93D-4F82-8C7A-E99A266A080F}"/>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2465751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1_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700" b="0" i="0">
                <a:solidFill>
                  <a:schemeClr val="bg1"/>
                </a:solidFill>
                <a:latin typeface="Arial"/>
                <a:cs typeface="Arial"/>
              </a:defRPr>
            </a:lvl1pPr>
          </a:lstStyle>
          <a:p>
            <a:pPr marL="9525">
              <a:spcBef>
                <a:spcPts val="11"/>
              </a:spcBef>
            </a:pPr>
            <a:endParaRPr lang="en-US">
              <a:solidFill>
                <a:prstClr val="white"/>
              </a:solidFill>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C9189DC0-52C9-4162-A62E-141B4F957BFD}" type="datetime1">
              <a:rPr lang="vi-VN" smtClean="0">
                <a:solidFill>
                  <a:prstClr val="black">
                    <a:tint val="75000"/>
                  </a:prstClr>
                </a:solidFill>
              </a:rPr>
              <a:t>07/06/2021</a:t>
            </a:fld>
            <a:endParaRPr lang="en-US">
              <a:solidFill>
                <a:prstClr val="black">
                  <a:tint val="75000"/>
                </a:prstClr>
              </a:solidFill>
            </a:endParaRPr>
          </a:p>
        </p:txBody>
      </p:sp>
      <p:sp>
        <p:nvSpPr>
          <p:cNvPr id="4" name="Holder 4"/>
          <p:cNvSpPr>
            <a:spLocks noGrp="1"/>
          </p:cNvSpPr>
          <p:nvPr>
            <p:ph type="sldNum" sz="quarter" idx="7"/>
          </p:nvPr>
        </p:nvSpPr>
        <p:spPr/>
        <p:txBody>
          <a:bodyPr lIns="0" tIns="0" rIns="0" bIns="0"/>
          <a:lstStyle>
            <a:lvl1pPr>
              <a:defRPr sz="1100" b="0" i="0">
                <a:solidFill>
                  <a:schemeClr val="bg1"/>
                </a:solidFill>
                <a:latin typeface="Arial"/>
                <a:cs typeface="Arial"/>
              </a:defRPr>
            </a:lvl1pPr>
          </a:lstStyle>
          <a:p>
            <a:pPr marL="28575">
              <a:lnSpc>
                <a:spcPts val="1234"/>
              </a:lnSpc>
            </a:pPr>
            <a:fld id="{81D60167-4931-47E6-BA6A-407CBD079E47}" type="slidenum">
              <a:rPr lang="en-US" smtClean="0">
                <a:solidFill>
                  <a:prstClr val="white"/>
                </a:solidFill>
              </a:rPr>
              <a:pPr marL="28575">
                <a:lnSpc>
                  <a:spcPts val="1234"/>
                </a:lnSpc>
              </a:pPr>
              <a:t>‹#›</a:t>
            </a:fld>
            <a:endParaRPr lang="en-US">
              <a:solidFill>
                <a:prstClr val="white"/>
              </a:solidFill>
            </a:endParaRPr>
          </a:p>
        </p:txBody>
      </p:sp>
    </p:spTree>
    <p:extLst>
      <p:ext uri="{BB962C8B-B14F-4D97-AF65-F5344CB8AC3E}">
        <p14:creationId xmlns:p14="http://schemas.microsoft.com/office/powerpoint/2010/main" val="42831864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00CC6E4-4F53-4F74-91C8-C0BA06EC811D}" type="datetimeFigureOut">
              <a:rPr lang="en-US" smtClean="0"/>
              <a:t>6/7/2021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2984569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00CC6E4-4F53-4F74-91C8-C0BA06EC811D}" type="datetimeFigureOut">
              <a:rPr lang="en-US" smtClean="0"/>
              <a:t>6/7/2021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32035822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00CC6E4-4F53-4F74-91C8-C0BA06EC811D}" type="datetimeFigureOut">
              <a:rPr lang="en-US" smtClean="0"/>
              <a:t>6/7/2021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299460684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6715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825625"/>
            <a:ext cx="386715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00CC6E4-4F53-4F74-91C8-C0BA06EC811D}" type="datetimeFigureOut">
              <a:rPr lang="en-US" smtClean="0"/>
              <a:t>6/7/2021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32893590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00CC6E4-4F53-4F74-91C8-C0BA06EC811D}" type="datetimeFigureOut">
              <a:rPr lang="en-US" smtClean="0"/>
              <a:t>6/7/2021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3709548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4" name="Slide Number Placeholder 5">
            <a:extLst>
              <a:ext uri="{FF2B5EF4-FFF2-40B4-BE49-F238E27FC236}">
                <a16:creationId xmlns:a16="http://schemas.microsoft.com/office/drawing/2014/main" id="{F54BD678-FF66-42FE-B4F0-21C6AA2CF93D}"/>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7" name="Title 1">
            <a:extLst>
              <a:ext uri="{FF2B5EF4-FFF2-40B4-BE49-F238E27FC236}">
                <a16:creationId xmlns:a16="http://schemas.microsoft.com/office/drawing/2014/main" id="{CD391133-E2C0-43E1-9AB0-0D383D4135BB}"/>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188583" y="23441"/>
            <a:ext cx="955417" cy="843485"/>
          </a:xfrm>
          <a:prstGeom prst="rect">
            <a:avLst/>
          </a:prstGeom>
        </p:spPr>
      </p:pic>
    </p:spTree>
    <p:extLst>
      <p:ext uri="{BB962C8B-B14F-4D97-AF65-F5344CB8AC3E}">
        <p14:creationId xmlns:p14="http://schemas.microsoft.com/office/powerpoint/2010/main" val="342539364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00CC6E4-4F53-4F74-91C8-C0BA06EC811D}" type="datetimeFigureOut">
              <a:rPr lang="en-US" smtClean="0"/>
              <a:t>6/7/2021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41280101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0CC6E4-4F53-4F74-91C8-C0BA06EC811D}" type="datetimeFigureOut">
              <a:rPr lang="en-US" smtClean="0"/>
              <a:t>6/7/2021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14485861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00CC6E4-4F53-4F74-91C8-C0BA06EC811D}" type="datetimeFigureOut">
              <a:rPr lang="en-US" smtClean="0"/>
              <a:t>6/7/2021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35889569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00CC6E4-4F53-4F74-91C8-C0BA06EC811D}" type="datetimeFigureOut">
              <a:rPr lang="en-US" smtClean="0"/>
              <a:t>6/7/2021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45515543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00CC6E4-4F53-4F74-91C8-C0BA06EC811D}" type="datetimeFigureOut">
              <a:rPr lang="en-US" smtClean="0"/>
              <a:t>6/7/2021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38513869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762625"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00CC6E4-4F53-4F74-91C8-C0BA06EC811D}" type="datetimeFigureOut">
              <a:rPr lang="en-US" smtClean="0"/>
              <a:t>6/7/2021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3AB4B0-28A2-4018-9951-E32684DD8DF1}" type="slidenum">
              <a:rPr lang="en-US" smtClean="0"/>
              <a:t>‹#›</a:t>
            </a:fld>
            <a:endParaRPr lang="en-US"/>
          </a:p>
        </p:txBody>
      </p:sp>
    </p:spTree>
    <p:extLst>
      <p:ext uri="{BB962C8B-B14F-4D97-AF65-F5344CB8AC3E}">
        <p14:creationId xmlns:p14="http://schemas.microsoft.com/office/powerpoint/2010/main" val="1494846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3" name="Rectangle: Rounded Corners 32">
            <a:extLst>
              <a:ext uri="{FF2B5EF4-FFF2-40B4-BE49-F238E27FC236}">
                <a16:creationId xmlns:a16="http://schemas.microsoft.com/office/drawing/2014/main" id="{D60A923A-A2AC-486C-9D65-39C0C9EDA6AA}"/>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4" name="Subtitle 2">
            <a:extLst>
              <a:ext uri="{FF2B5EF4-FFF2-40B4-BE49-F238E27FC236}">
                <a16:creationId xmlns:a16="http://schemas.microsoft.com/office/drawing/2014/main" id="{75855628-7447-4900-AA3C-B7A574AE7752}"/>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36" name="Slide Number Placeholder 5">
            <a:extLst>
              <a:ext uri="{FF2B5EF4-FFF2-40B4-BE49-F238E27FC236}">
                <a16:creationId xmlns:a16="http://schemas.microsoft.com/office/drawing/2014/main" id="{EFA757B6-7668-40EB-9E6D-66D07A4513AF}"/>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6" name="Title 1">
            <a:extLst>
              <a:ext uri="{FF2B5EF4-FFF2-40B4-BE49-F238E27FC236}">
                <a16:creationId xmlns:a16="http://schemas.microsoft.com/office/drawing/2014/main" id="{55A94EE3-90ED-4481-AC95-E912AD9DCDD4}"/>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2775476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6B6F5A6F-4308-41B0-A5B2-67D4F4F6E2CC}"/>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Subtitle 2">
            <a:extLst>
              <a:ext uri="{FF2B5EF4-FFF2-40B4-BE49-F238E27FC236}">
                <a16:creationId xmlns:a16="http://schemas.microsoft.com/office/drawing/2014/main" id="{CA22C355-6D8D-4930-BAB4-957889860CA3}"/>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7" name="Slide Number Placeholder 5">
            <a:extLst>
              <a:ext uri="{FF2B5EF4-FFF2-40B4-BE49-F238E27FC236}">
                <a16:creationId xmlns:a16="http://schemas.microsoft.com/office/drawing/2014/main" id="{F2FA2641-E67A-4DD0-AF9B-7BF19E009E8B}"/>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8" name="Title 1">
            <a:extLst>
              <a:ext uri="{FF2B5EF4-FFF2-40B4-BE49-F238E27FC236}">
                <a16:creationId xmlns:a16="http://schemas.microsoft.com/office/drawing/2014/main" id="{3015E13B-6846-4061-A9C1-D882A30B7F84}"/>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37208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3" name="Subtitle 2">
            <a:extLst>
              <a:ext uri="{FF2B5EF4-FFF2-40B4-BE49-F238E27FC236}">
                <a16:creationId xmlns:a16="http://schemas.microsoft.com/office/drawing/2014/main" id="{A99915EA-93BE-498C-A1B8-6E02E6E68E71}"/>
              </a:ext>
            </a:extLst>
          </p:cNvPr>
          <p:cNvSpPr>
            <a:spLocks noGrp="1"/>
          </p:cNvSpPr>
          <p:nvPr>
            <p:ph type="subTitle" idx="1"/>
          </p:nvPr>
        </p:nvSpPr>
        <p:spPr>
          <a:xfrm>
            <a:off x="863353" y="3549356"/>
            <a:ext cx="3229253" cy="434435"/>
          </a:xfrm>
          <a:prstGeom prst="rect">
            <a:avLst/>
          </a:prstGeom>
          <a:ln>
            <a:solidFill>
              <a:schemeClr val="accent5">
                <a:lumMod val="75000"/>
              </a:schemeClr>
            </a:solid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25" name="Slide Number Placeholder 5">
            <a:extLst>
              <a:ext uri="{FF2B5EF4-FFF2-40B4-BE49-F238E27FC236}">
                <a16:creationId xmlns:a16="http://schemas.microsoft.com/office/drawing/2014/main" id="{B361CF47-F12A-4ED0-9569-296EDA7DBFF3}"/>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6" name="Title 1">
            <a:extLst>
              <a:ext uri="{FF2B5EF4-FFF2-40B4-BE49-F238E27FC236}">
                <a16:creationId xmlns:a16="http://schemas.microsoft.com/office/drawing/2014/main" id="{B0E3691D-B9E4-4A6D-AF54-032B6C8BDFE7}"/>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12059827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4DE9D976-5ABA-4DD8-B965-1F656107CD66}"/>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C1C49F8C-7CC2-4DFB-98B7-B81CCDEF5274}"/>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79B36B3D-74A1-4919-8D24-945B107D53B3}"/>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53589A19-4045-421B-8B55-B77F6B23F53B}"/>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22448669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D51FAE4F-4BDE-4E7C-A206-B326F5CDAB74}"/>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58862629-13B0-4929-BBC5-808AD8E0BE75}"/>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BA644DA9-1D14-4821-9CAE-73A51652D1A6}"/>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F05CF57E-31D4-410C-8B87-CB6DF7D60CF3}"/>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10627363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9EB73847-2457-426A-92D6-EE21398F6DAC}"/>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E870F863-D0F2-4EBA-A3FE-3A9953AE51B5}"/>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D54228F4-DC1E-40D6-A096-C394E7F77F05}"/>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D94062B6-194F-42F3-B3D6-36D9A165B53F}"/>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2705846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4" name="Rectangle: Rounded Corners 13">
            <a:extLst>
              <a:ext uri="{FF2B5EF4-FFF2-40B4-BE49-F238E27FC236}">
                <a16:creationId xmlns:a16="http://schemas.microsoft.com/office/drawing/2014/main" id="{E9440D1E-3221-467B-9E06-F7C89174E019}"/>
              </a:ext>
            </a:extLst>
          </p:cNvPr>
          <p:cNvSpPr/>
          <p:nvPr userDrawn="1"/>
        </p:nvSpPr>
        <p:spPr>
          <a:xfrm>
            <a:off x="570389" y="786689"/>
            <a:ext cx="3229253" cy="434435"/>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5" name="Subtitle 2">
            <a:extLst>
              <a:ext uri="{FF2B5EF4-FFF2-40B4-BE49-F238E27FC236}">
                <a16:creationId xmlns:a16="http://schemas.microsoft.com/office/drawing/2014/main" id="{0C0843DA-001B-4DBE-AB7D-31F5118E762C}"/>
              </a:ext>
            </a:extLst>
          </p:cNvPr>
          <p:cNvSpPr>
            <a:spLocks noGrp="1"/>
          </p:cNvSpPr>
          <p:nvPr>
            <p:ph type="subTitle" idx="1"/>
          </p:nvPr>
        </p:nvSpPr>
        <p:spPr>
          <a:xfrm>
            <a:off x="645775" y="776786"/>
            <a:ext cx="3078480" cy="444338"/>
          </a:xfrm>
          <a:prstGeom prst="rect">
            <a:avLst/>
          </a:prstGeom>
          <a:ln>
            <a:noFill/>
          </a:ln>
        </p:spPr>
        <p:txBody>
          <a:bodyPr>
            <a:noAutofit/>
          </a:bodyPr>
          <a:lstStyle>
            <a:lvl1pPr marL="0" indent="0" algn="ctr">
              <a:buNone/>
              <a:defRPr sz="2800">
                <a:solidFill>
                  <a:schemeClr val="accent5">
                    <a:lumMod val="7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endParaRPr lang="en-US"/>
          </a:p>
        </p:txBody>
      </p:sp>
      <p:sp>
        <p:nvSpPr>
          <p:cNvPr id="16" name="Slide Number Placeholder 5">
            <a:extLst>
              <a:ext uri="{FF2B5EF4-FFF2-40B4-BE49-F238E27FC236}">
                <a16:creationId xmlns:a16="http://schemas.microsoft.com/office/drawing/2014/main" id="{91756AD8-5680-4C06-9AB8-D7B8F5C5C3F5}"/>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
        <p:nvSpPr>
          <p:cNvPr id="17" name="Title 1">
            <a:extLst>
              <a:ext uri="{FF2B5EF4-FFF2-40B4-BE49-F238E27FC236}">
                <a16:creationId xmlns:a16="http://schemas.microsoft.com/office/drawing/2014/main" id="{E4A2F988-26B9-4BAC-A4B9-DE7DE0718CBD}"/>
              </a:ext>
            </a:extLst>
          </p:cNvPr>
          <p:cNvSpPr>
            <a:spLocks noGrp="1"/>
          </p:cNvSpPr>
          <p:nvPr>
            <p:ph type="ctrTitle"/>
          </p:nvPr>
        </p:nvSpPr>
        <p:spPr>
          <a:xfrm>
            <a:off x="253654" y="59006"/>
            <a:ext cx="6858000" cy="772357"/>
          </a:xfrm>
          <a:prstGeom prst="rect">
            <a:avLst/>
          </a:prstGeom>
        </p:spPr>
        <p:txBody>
          <a:bodyPr anchor="b"/>
          <a:lstStyle>
            <a:lvl1pPr marL="0" marR="0" indent="0" algn="l" defTabSz="685800" rtl="0" eaLnBrk="1" fontAlgn="auto" latinLnBrk="0" hangingPunct="1">
              <a:lnSpc>
                <a:spcPct val="90000"/>
              </a:lnSpc>
              <a:spcBef>
                <a:spcPct val="0"/>
              </a:spcBef>
              <a:spcAft>
                <a:spcPts val="0"/>
              </a:spcAft>
              <a:buClrTx/>
              <a:buSzTx/>
              <a:buFontTx/>
              <a:buNone/>
              <a:tabLst/>
              <a:defRPr sz="4800" b="1">
                <a:latin typeface="Arial" panose="020B0604020202020204" pitchFamily="34" charset="0"/>
                <a:cs typeface="Arial" panose="020B0604020202020204" pitchFamily="34" charset="0"/>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endParaRPr lang="en-US"/>
          </a:p>
        </p:txBody>
      </p:sp>
    </p:spTree>
    <p:extLst>
      <p:ext uri="{BB962C8B-B14F-4D97-AF65-F5344CB8AC3E}">
        <p14:creationId xmlns:p14="http://schemas.microsoft.com/office/powerpoint/2010/main" val="1734034329"/>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3.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E0571D-BDCD-49AB-A708-44C7EEFF740F}"/>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590B93B-1AC6-4C02-BE6D-B717F39BAF5C}"/>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A98182-988C-48AF-AD67-2DA092CE4342}"/>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92C95FF3-7D47-4E2E-8444-08D19789AF30}"/>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DATN - Phạm Văn Nguyện</a:t>
            </a:r>
          </a:p>
        </p:txBody>
      </p:sp>
      <p:sp>
        <p:nvSpPr>
          <p:cNvPr id="6" name="Slide Number Placeholder 5">
            <a:extLst>
              <a:ext uri="{FF2B5EF4-FFF2-40B4-BE49-F238E27FC236}">
                <a16:creationId xmlns:a16="http://schemas.microsoft.com/office/drawing/2014/main" id="{AD47A859-DBBC-40B5-BFF8-0BCCEC4DCE94}"/>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2092E1-4EDB-404D-AC52-87DDD60BB55B}" type="slidenum">
              <a:rPr lang="en-US" smtClean="0"/>
              <a:t>‹#›</a:t>
            </a:fld>
            <a:endParaRPr lang="en-US"/>
          </a:p>
        </p:txBody>
      </p:sp>
    </p:spTree>
    <p:extLst>
      <p:ext uri="{BB962C8B-B14F-4D97-AF65-F5344CB8AC3E}">
        <p14:creationId xmlns:p14="http://schemas.microsoft.com/office/powerpoint/2010/main" val="2585716832"/>
      </p:ext>
    </p:extLst>
  </p:cSld>
  <p:clrMap bg1="lt1" tx1="dk1" bg2="lt2" tx2="dk2" accent1="accent1" accent2="accent2" accent3="accent3" accent4="accent4" accent5="accent5" accent6="accent6" hlink="hlink" folHlink="folHlink"/>
  <p:sldLayoutIdLst>
    <p:sldLayoutId id="2147483711" r:id="rId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DDFF1D-B78A-4396-85E2-BFFE4C374498}"/>
              </a:ext>
            </a:extLst>
          </p:cNvPr>
          <p:cNvSpPr>
            <a:spLocks noGrp="1"/>
          </p:cNvSpPr>
          <p:nvPr>
            <p:ph type="title"/>
          </p:nvPr>
        </p:nvSpPr>
        <p:spPr>
          <a:xfrm>
            <a:off x="-1" y="-18447"/>
            <a:ext cx="7886700" cy="937128"/>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5659A280-DE4F-4356-B87F-9BBEC4E87343}"/>
              </a:ext>
            </a:extLst>
          </p:cNvPr>
          <p:cNvSpPr>
            <a:spLocks noGrp="1"/>
          </p:cNvSpPr>
          <p:nvPr>
            <p:ph type="body" idx="1"/>
          </p:nvPr>
        </p:nvSpPr>
        <p:spPr>
          <a:xfrm>
            <a:off x="628650" y="1242931"/>
            <a:ext cx="7886700" cy="493403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itle 1">
            <a:extLst>
              <a:ext uri="{FF2B5EF4-FFF2-40B4-BE49-F238E27FC236}">
                <a16:creationId xmlns:a16="http://schemas.microsoft.com/office/drawing/2014/main" id="{6A047765-0317-4D1C-BAA3-B049C90DC6BC}"/>
              </a:ext>
            </a:extLst>
          </p:cNvPr>
          <p:cNvSpPr txBox="1">
            <a:spLocks/>
          </p:cNvSpPr>
          <p:nvPr userDrawn="1"/>
        </p:nvSpPr>
        <p:spPr>
          <a:xfrm>
            <a:off x="78234" y="-18448"/>
            <a:ext cx="7886700" cy="917053"/>
          </a:xfrm>
          <a:prstGeom prst="rect">
            <a:avLst/>
          </a:prstGeom>
        </p:spPr>
        <p:txBody>
          <a:bodyPr>
            <a:norm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endParaRPr lang="en-US" sz="4800" b="1">
              <a:solidFill>
                <a:schemeClr val="accent5">
                  <a:lumMod val="75000"/>
                </a:schemeClr>
              </a:solidFill>
              <a:latin typeface="Arial" panose="020B0604020202020204" pitchFamily="34" charset="0"/>
              <a:cs typeface="Arial" panose="020B0604020202020204" pitchFamily="34" charset="0"/>
            </a:endParaRPr>
          </a:p>
        </p:txBody>
      </p:sp>
      <p:cxnSp>
        <p:nvCxnSpPr>
          <p:cNvPr id="17" name="Straight Connector 16">
            <a:extLst>
              <a:ext uri="{FF2B5EF4-FFF2-40B4-BE49-F238E27FC236}">
                <a16:creationId xmlns:a16="http://schemas.microsoft.com/office/drawing/2014/main" id="{A7734421-2D05-448D-A518-DFFDE7E2AAE5}"/>
              </a:ext>
            </a:extLst>
          </p:cNvPr>
          <p:cNvCxnSpPr/>
          <p:nvPr userDrawn="1"/>
        </p:nvCxnSpPr>
        <p:spPr>
          <a:xfrm>
            <a:off x="-1" y="918680"/>
            <a:ext cx="9144000" cy="0"/>
          </a:xfrm>
          <a:prstGeom prst="line">
            <a:avLst/>
          </a:prstGeom>
          <a:ln w="571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19" name="Flowchart: Connector 18">
            <a:extLst>
              <a:ext uri="{FF2B5EF4-FFF2-40B4-BE49-F238E27FC236}">
                <a16:creationId xmlns:a16="http://schemas.microsoft.com/office/drawing/2014/main" id="{1EA4D794-0E28-4F8C-BB68-5FEC5D35CE3A}"/>
              </a:ext>
            </a:extLst>
          </p:cNvPr>
          <p:cNvSpPr/>
          <p:nvPr userDrawn="1"/>
        </p:nvSpPr>
        <p:spPr>
          <a:xfrm>
            <a:off x="4462832" y="796016"/>
            <a:ext cx="213064" cy="205180"/>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9CB6CAC4-597C-48E4-87AA-B6D54393299A}"/>
              </a:ext>
            </a:extLst>
          </p:cNvPr>
          <p:cNvCxnSpPr/>
          <p:nvPr userDrawn="1"/>
        </p:nvCxnSpPr>
        <p:spPr>
          <a:xfrm>
            <a:off x="0" y="6596109"/>
            <a:ext cx="9138728" cy="0"/>
          </a:xfrm>
          <a:prstGeom prst="line">
            <a:avLst/>
          </a:prstGeom>
          <a:ln>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2" name="Title 1">
            <a:extLst>
              <a:ext uri="{FF2B5EF4-FFF2-40B4-BE49-F238E27FC236}">
                <a16:creationId xmlns:a16="http://schemas.microsoft.com/office/drawing/2014/main" id="{7A95D2EC-C826-424D-AFD0-5870FC795F20}"/>
              </a:ext>
            </a:extLst>
          </p:cNvPr>
          <p:cNvSpPr txBox="1">
            <a:spLocks/>
          </p:cNvSpPr>
          <p:nvPr userDrawn="1"/>
        </p:nvSpPr>
        <p:spPr>
          <a:xfrm>
            <a:off x="0" y="0"/>
            <a:ext cx="7341046" cy="887639"/>
          </a:xfrm>
          <a:prstGeom prst="rect">
            <a:avLst/>
          </a:prstGeom>
        </p:spPr>
        <p:txBody>
          <a:bodyPr anchor="b"/>
          <a:lstStyle>
            <a:lvl1pPr algn="l" defTabSz="685800" rtl="0" eaLnBrk="1" latinLnBrk="0" hangingPunct="1">
              <a:lnSpc>
                <a:spcPct val="90000"/>
              </a:lnSpc>
              <a:spcBef>
                <a:spcPct val="0"/>
              </a:spcBef>
              <a:buNone/>
              <a:defRPr sz="4500" kern="1200">
                <a:solidFill>
                  <a:schemeClr val="tx1"/>
                </a:solidFill>
                <a:latin typeface="+mj-lt"/>
                <a:ea typeface="+mj-ea"/>
                <a:cs typeface="+mj-cs"/>
              </a:defRPr>
            </a:lvl1pPr>
          </a:lstStyle>
          <a:p>
            <a:endParaRPr lang="en-US" sz="4800">
              <a:latin typeface="Arial" panose="020B0604020202020204" pitchFamily="34" charset="0"/>
              <a:cs typeface="Arial" panose="020B0604020202020204" pitchFamily="34" charset="0"/>
            </a:endParaRPr>
          </a:p>
        </p:txBody>
      </p:sp>
      <p:sp>
        <p:nvSpPr>
          <p:cNvPr id="31" name="Slide Number Placeholder 5">
            <a:extLst>
              <a:ext uri="{FF2B5EF4-FFF2-40B4-BE49-F238E27FC236}">
                <a16:creationId xmlns:a16="http://schemas.microsoft.com/office/drawing/2014/main" id="{67B0F611-D705-414F-8C15-37DA29D49E27}"/>
              </a:ext>
            </a:extLst>
          </p:cNvPr>
          <p:cNvSpPr>
            <a:spLocks noGrp="1"/>
          </p:cNvSpPr>
          <p:nvPr>
            <p:ph type="sldNum" sz="quarter" idx="4"/>
          </p:nvPr>
        </p:nvSpPr>
        <p:spPr>
          <a:xfrm>
            <a:off x="8375527" y="6561027"/>
            <a:ext cx="519898" cy="305674"/>
          </a:xfrm>
          <a:prstGeom prst="rect">
            <a:avLst/>
          </a:prstGeom>
        </p:spPr>
        <p:txBody>
          <a:bodyPr/>
          <a:lstStyle>
            <a:lvl1pPr algn="ctr">
              <a:defRPr/>
            </a:lvl1pPr>
          </a:lstStyle>
          <a:p>
            <a:fld id="{808DD579-E79D-40BC-A34B-39E6A1EB1D62}" type="slidenum">
              <a:rPr lang="en-US" smtClean="0"/>
              <a:pPr/>
              <a:t>‹#›</a:t>
            </a:fld>
            <a:endParaRPr lang="en-US"/>
          </a:p>
        </p:txBody>
      </p:sp>
    </p:spTree>
    <p:extLst>
      <p:ext uri="{BB962C8B-B14F-4D97-AF65-F5344CB8AC3E}">
        <p14:creationId xmlns:p14="http://schemas.microsoft.com/office/powerpoint/2010/main" val="316995554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709" r:id="rId12"/>
    <p:sldLayoutId id="2147483724" r:id="rId13"/>
  </p:sldLayoutIdLst>
  <p:hf hdr="0" dt="0"/>
  <p:txStyles>
    <p:titleStyle>
      <a:lvl1pPr algn="l" defTabSz="685800" rtl="0" eaLnBrk="1" latinLnBrk="0" hangingPunct="1">
        <a:lnSpc>
          <a:spcPct val="90000"/>
        </a:lnSpc>
        <a:spcBef>
          <a:spcPct val="0"/>
        </a:spcBef>
        <a:buNone/>
        <a:defRPr sz="4800" kern="1200">
          <a:solidFill>
            <a:schemeClr val="accent5">
              <a:lumMod val="75000"/>
            </a:schemeClr>
          </a:solidFill>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0CC6E4-4F53-4F74-91C8-C0BA06EC811D}" type="datetimeFigureOut">
              <a:rPr lang="en-US" smtClean="0"/>
              <a:t>6/7/2021</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3AB4B0-28A2-4018-9951-E32684DD8DF1}" type="slidenum">
              <a:rPr lang="en-US" smtClean="0"/>
              <a:t>‹#›</a:t>
            </a:fld>
            <a:endParaRPr lang="en-US"/>
          </a:p>
        </p:txBody>
      </p:sp>
    </p:spTree>
    <p:extLst>
      <p:ext uri="{BB962C8B-B14F-4D97-AF65-F5344CB8AC3E}">
        <p14:creationId xmlns:p14="http://schemas.microsoft.com/office/powerpoint/2010/main" val="1182517143"/>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7000" r="-17000"/>
          </a:stretch>
        </a:blipFill>
        <a:effectLst/>
      </p:bgPr>
    </p:bg>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C650AEAB-9C83-45DF-AE3B-BC889574BAAB}"/>
              </a:ext>
            </a:extLst>
          </p:cNvPr>
          <p:cNvSpPr>
            <a:spLocks noGrp="1" noChangeArrowheads="1"/>
          </p:cNvSpPr>
          <p:nvPr>
            <p:ph type="subTitle" idx="1"/>
          </p:nvPr>
        </p:nvSpPr>
        <p:spPr bwMode="auto">
          <a:xfrm>
            <a:off x="1161130" y="2689626"/>
            <a:ext cx="7138813" cy="1759501"/>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Autofit/>
          </a:bodyPr>
          <a:lstStyle/>
          <a:p>
            <a:pPr eaLnBrk="0" fontAlgn="base" hangingPunct="0">
              <a:lnSpc>
                <a:spcPct val="150000"/>
              </a:lnSpc>
              <a:spcBef>
                <a:spcPct val="0"/>
              </a:spcBef>
              <a:spcAft>
                <a:spcPts val="600"/>
              </a:spcAft>
            </a:pPr>
            <a:r>
              <a:rPr lang="en-US" altLang="en-US" b="1" dirty="0">
                <a:solidFill>
                  <a:srgbClr val="000000"/>
                </a:solidFill>
                <a:latin typeface="Arial"/>
                <a:ea typeface="Calibri" panose="020F0502020204030204" pitchFamily="34" charset="0"/>
                <a:cs typeface="Arial"/>
              </a:rPr>
              <a:t>High availability API gateway as platform service</a:t>
            </a:r>
            <a:endParaRPr lang="en-US" dirty="0"/>
          </a:p>
        </p:txBody>
      </p:sp>
      <p:sp>
        <p:nvSpPr>
          <p:cNvPr id="7" name="TextBox 6">
            <a:extLst>
              <a:ext uri="{FF2B5EF4-FFF2-40B4-BE49-F238E27FC236}">
                <a16:creationId xmlns:a16="http://schemas.microsoft.com/office/drawing/2014/main" id="{5D331FB5-648E-4946-82AA-4736F9CA53E5}"/>
              </a:ext>
            </a:extLst>
          </p:cNvPr>
          <p:cNvSpPr txBox="1"/>
          <p:nvPr/>
        </p:nvSpPr>
        <p:spPr>
          <a:xfrm>
            <a:off x="1161129" y="4492945"/>
            <a:ext cx="7721613" cy="1569660"/>
          </a:xfrm>
          <a:prstGeom prst="rect">
            <a:avLst/>
          </a:prstGeom>
          <a:noFill/>
        </p:spPr>
        <p:txBody>
          <a:bodyPr wrap="square" rtlCol="0">
            <a:spAutoFit/>
          </a:bodyPr>
          <a:lstStyle/>
          <a:p>
            <a:r>
              <a:rPr lang="en-US" sz="2400" dirty="0" err="1" smtClean="0">
                <a:latin typeface="Arial" panose="020B0604020202020204" pitchFamily="34" charset="0"/>
                <a:cs typeface="Arial" panose="020B0604020202020204" pitchFamily="34" charset="0"/>
              </a:rPr>
              <a:t>Mã</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đề</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tài</a:t>
            </a:r>
            <a:r>
              <a:rPr lang="en-US" sz="2400" dirty="0" smtClean="0">
                <a:latin typeface="Arial" panose="020B0604020202020204" pitchFamily="34" charset="0"/>
                <a:cs typeface="Arial" panose="020B0604020202020204" pitchFamily="34" charset="0"/>
              </a:rPr>
              <a:t>	         :      T25</a:t>
            </a:r>
          </a:p>
          <a:p>
            <a:r>
              <a:rPr lang="en-US" sz="2400" dirty="0" err="1" smtClean="0">
                <a:latin typeface="Arial" panose="020B0604020202020204" pitchFamily="34" charset="0"/>
                <a:cs typeface="Arial" panose="020B0604020202020204" pitchFamily="34" charset="0"/>
              </a:rPr>
              <a:t>Sinh</a:t>
            </a:r>
            <a:r>
              <a:rPr lang="en-US" sz="2400" dirty="0" smtClean="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viên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thực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hiện</a:t>
            </a:r>
            <a:r>
              <a:rPr lang="en-US" sz="2400" dirty="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Nguyễn</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Thị</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Hải</a:t>
            </a:r>
            <a:r>
              <a:rPr lang="en-US" sz="2400" dirty="0" smtClean="0">
                <a:latin typeface="Arial" panose="020B0604020202020204" pitchFamily="34" charset="0"/>
                <a:cs typeface="Arial" panose="020B0604020202020204" pitchFamily="34" charset="0"/>
              </a:rPr>
              <a:t> - 187715051</a:t>
            </a:r>
            <a:endParaRPr lang="en-US" sz="2400" dirty="0" smtClean="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smtClean="0">
                <a:latin typeface="Arial" panose="020B0604020202020204" pitchFamily="34" charset="0"/>
                <a:cs typeface="Arial" panose="020B0604020202020204" pitchFamily="34" charset="0"/>
              </a:rPr>
              <a:t>		     Cao </a:t>
            </a:r>
            <a:r>
              <a:rPr lang="en-US" sz="2400" dirty="0" err="1" smtClean="0">
                <a:latin typeface="Arial" panose="020B0604020202020204" pitchFamily="34" charset="0"/>
                <a:cs typeface="Arial" panose="020B0604020202020204" pitchFamily="34" charset="0"/>
              </a:rPr>
              <a:t>Văn</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Duy</a:t>
            </a:r>
            <a:r>
              <a:rPr lang="en-US" sz="2400" dirty="0">
                <a:latin typeface="Arial" panose="020B0604020202020204" pitchFamily="34" charset="0"/>
                <a:cs typeface="Arial" panose="020B0604020202020204" pitchFamily="34" charset="0"/>
              </a:rPr>
              <a:t> - 001098010785 </a:t>
            </a:r>
            <a:endParaRPr lang="en-US" sz="2400" dirty="0" smtClean="0">
              <a:latin typeface="Arial" panose="020B0604020202020204" pitchFamily="34" charset="0"/>
              <a:cs typeface="Arial" panose="020B0604020202020204" pitchFamily="34" charset="0"/>
            </a:endParaRPr>
          </a:p>
          <a:p>
            <a:r>
              <a:rPr lang="en-US" sz="2400" dirty="0">
                <a:latin typeface="Arial" panose="020B0604020202020204" pitchFamily="34" charset="0"/>
                <a:cs typeface="Arial" panose="020B0604020202020204" pitchFamily="34" charset="0"/>
              </a:rPr>
              <a:t>	</a:t>
            </a:r>
            <a:r>
              <a:rPr lang="en-US" sz="2400" dirty="0" smtClean="0">
                <a:latin typeface="Arial" panose="020B060402020202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B6D87EE8-59D9-4130-AFF9-A2B27DA72245}"/>
              </a:ext>
            </a:extLst>
          </p:cNvPr>
          <p:cNvSpPr txBox="1"/>
          <p:nvPr/>
        </p:nvSpPr>
        <p:spPr>
          <a:xfrm>
            <a:off x="1161130" y="5680364"/>
            <a:ext cx="5672387"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Mentor h</a:t>
            </a:r>
            <a:r>
              <a:rPr lang="vi-VN" sz="2400" dirty="0">
                <a:latin typeface="Arial" panose="020B0604020202020204" pitchFamily="34" charset="0"/>
                <a:cs typeface="Arial" panose="020B0604020202020204" pitchFamily="34" charset="0"/>
              </a:rPr>
              <a:t>ư</a:t>
            </a:r>
            <a:r>
              <a:rPr lang="en-US" sz="2400" dirty="0" err="1">
                <a:latin typeface="Arial" panose="020B0604020202020204" pitchFamily="34" charset="0"/>
                <a:cs typeface="Arial" panose="020B0604020202020204" pitchFamily="34" charset="0"/>
              </a:rPr>
              <a:t>ớng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dẫn</a:t>
            </a:r>
            <a:r>
              <a:rPr lang="en-US" sz="2400" dirty="0">
                <a:latin typeface="Arial" panose="020B0604020202020204" pitchFamily="34" charset="0"/>
                <a:cs typeface="Arial" panose="020B0604020202020204" pitchFamily="34" charset="0"/>
              </a:rPr>
              <a:t>: </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Anh</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Hà</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Văn</a:t>
            </a:r>
            <a:r>
              <a:rPr lang="en-US" sz="2400" dirty="0" smtClean="0">
                <a:latin typeface="Arial" panose="020B0604020202020204" pitchFamily="34" charset="0"/>
                <a:cs typeface="Arial" panose="020B0604020202020204" pitchFamily="34" charset="0"/>
              </a:rPr>
              <a:t> </a:t>
            </a:r>
            <a:r>
              <a:rPr lang="en-US" sz="2400" dirty="0" err="1" smtClean="0">
                <a:latin typeface="Arial" panose="020B0604020202020204" pitchFamily="34" charset="0"/>
                <a:cs typeface="Arial" panose="020B0604020202020204" pitchFamily="34" charset="0"/>
              </a:rPr>
              <a:t>Đạt</a:t>
            </a:r>
            <a:endParaRPr lang="en-US" sz="2400"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DD62A80B-5C36-4ECC-8972-1495AB2F275B}"/>
              </a:ext>
            </a:extLst>
          </p:cNvPr>
          <p:cNvSpPr txBox="1"/>
          <p:nvPr/>
        </p:nvSpPr>
        <p:spPr>
          <a:xfrm>
            <a:off x="1931805" y="741489"/>
            <a:ext cx="5440219" cy="1200329"/>
          </a:xfrm>
          <a:prstGeom prst="rect">
            <a:avLst/>
          </a:prstGeom>
          <a:noFill/>
        </p:spPr>
        <p:txBody>
          <a:bodyPr wrap="square" rtlCol="0">
            <a:spAutoFit/>
          </a:bodyPr>
          <a:lstStyle/>
          <a:p>
            <a:pPr algn="ctr"/>
            <a:r>
              <a:rPr lang="en-US" sz="3600" dirty="0">
                <a:latin typeface="Arial" panose="020B0604020202020204" pitchFamily="34" charset="0"/>
                <a:cs typeface="Arial" panose="020B0604020202020204" pitchFamily="34" charset="0"/>
              </a:rPr>
              <a:t>ĐỒ ÁN </a:t>
            </a:r>
            <a:r>
              <a:rPr lang="en-US" sz="3600" dirty="0" smtClean="0">
                <a:latin typeface="Arial" panose="020B0604020202020204" pitchFamily="34" charset="0"/>
                <a:cs typeface="Arial" panose="020B0604020202020204" pitchFamily="34" charset="0"/>
              </a:rPr>
              <a:t>THỰC TẬP TẠI SVMC</a:t>
            </a:r>
            <a:endParaRPr lang="en-US" sz="3600" dirty="0">
              <a:latin typeface="Arial" panose="020B0604020202020204" pitchFamily="34" charset="0"/>
              <a:cs typeface="Arial" panose="020B0604020202020204" pitchFamily="34" charset="0"/>
            </a:endParaRPr>
          </a:p>
        </p:txBody>
      </p:sp>
      <p:sp>
        <p:nvSpPr>
          <p:cNvPr id="11" name="Slide Number Placeholder 10">
            <a:extLst>
              <a:ext uri="{FF2B5EF4-FFF2-40B4-BE49-F238E27FC236}">
                <a16:creationId xmlns:a16="http://schemas.microsoft.com/office/drawing/2014/main" id="{00AC0171-7B63-4BB9-9DD6-DB1166E03F7B}"/>
              </a:ext>
            </a:extLst>
          </p:cNvPr>
          <p:cNvSpPr>
            <a:spLocks noGrp="1"/>
          </p:cNvSpPr>
          <p:nvPr>
            <p:ph type="sldNum" sz="quarter" idx="12"/>
          </p:nvPr>
        </p:nvSpPr>
        <p:spPr/>
        <p:txBody>
          <a:bodyPr/>
          <a:lstStyle/>
          <a:p>
            <a:fld id="{852092E1-4EDB-404D-AC52-87DDD60BB55B}" type="slidenum">
              <a:rPr lang="en-US" smtClean="0"/>
              <a:t>1</a:t>
            </a:fld>
            <a:endParaRPr lang="en-US"/>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5762" y="0"/>
            <a:ext cx="1138238" cy="1004888"/>
          </a:xfrm>
          <a:prstGeom prst="rect">
            <a:avLst/>
          </a:prstGeom>
        </p:spPr>
      </p:pic>
    </p:spTree>
    <p:extLst>
      <p:ext uri="{BB962C8B-B14F-4D97-AF65-F5344CB8AC3E}">
        <p14:creationId xmlns:p14="http://schemas.microsoft.com/office/powerpoint/2010/main" val="24244579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748806" y="0"/>
            <a:ext cx="7461744" cy="772357"/>
          </a:xfrm>
        </p:spPr>
        <p:txBody>
          <a:bodyPr/>
          <a:lstStyle/>
          <a:p>
            <a:pPr algn="ctr"/>
            <a:r>
              <a:rPr lang="en-US" b="1" dirty="0" smtClean="0"/>
              <a:t>API Gateway</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10</a:t>
            </a:fld>
            <a:endParaRPr lang="en-US"/>
          </a:p>
        </p:txBody>
      </p:sp>
      <p:sp>
        <p:nvSpPr>
          <p:cNvPr id="2" name="TextBox 1"/>
          <p:cNvSpPr txBox="1"/>
          <p:nvPr/>
        </p:nvSpPr>
        <p:spPr>
          <a:xfrm>
            <a:off x="410546" y="1455576"/>
            <a:ext cx="8397551" cy="518315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800" dirty="0" err="1" smtClean="0"/>
              <a:t>Cổng</a:t>
            </a:r>
            <a:r>
              <a:rPr lang="en-US" sz="2800" dirty="0" smtClean="0"/>
              <a:t> </a:t>
            </a:r>
            <a:r>
              <a:rPr lang="en-US" sz="2800" dirty="0" err="1" smtClean="0"/>
              <a:t>kết</a:t>
            </a:r>
            <a:r>
              <a:rPr lang="en-US" sz="2800" dirty="0" smtClean="0"/>
              <a:t> </a:t>
            </a:r>
            <a:r>
              <a:rPr lang="en-US" sz="2800" dirty="0" err="1" smtClean="0"/>
              <a:t>nối</a:t>
            </a:r>
            <a:r>
              <a:rPr lang="en-US" sz="2800" dirty="0" smtClean="0"/>
              <a:t> </a:t>
            </a:r>
            <a:r>
              <a:rPr lang="en-US" sz="2800" dirty="0" err="1" smtClean="0"/>
              <a:t>trung</a:t>
            </a:r>
            <a:r>
              <a:rPr lang="en-US" sz="2800" dirty="0" smtClean="0"/>
              <a:t> </a:t>
            </a:r>
            <a:r>
              <a:rPr lang="en-US" sz="2800" dirty="0" err="1" smtClean="0"/>
              <a:t>gian</a:t>
            </a:r>
            <a:r>
              <a:rPr lang="en-US" sz="2800" dirty="0" smtClean="0"/>
              <a:t> </a:t>
            </a:r>
            <a:r>
              <a:rPr lang="en-US" sz="2800" dirty="0" err="1" smtClean="0"/>
              <a:t>đứng</a:t>
            </a:r>
            <a:r>
              <a:rPr lang="en-US" sz="2800" dirty="0" smtClean="0"/>
              <a:t> </a:t>
            </a:r>
            <a:r>
              <a:rPr lang="en-US" sz="2800" dirty="0" err="1"/>
              <a:t>giữa</a:t>
            </a:r>
            <a:r>
              <a:rPr lang="en-US" sz="2800" dirty="0"/>
              <a:t> client </a:t>
            </a:r>
            <a:r>
              <a:rPr lang="en-US" sz="2800" dirty="0" err="1"/>
              <a:t>và</a:t>
            </a:r>
            <a:r>
              <a:rPr lang="en-US" sz="2800" dirty="0"/>
              <a:t> backend </a:t>
            </a:r>
            <a:r>
              <a:rPr lang="en-US" sz="2800" dirty="0" smtClean="0"/>
              <a:t>services</a:t>
            </a:r>
          </a:p>
          <a:p>
            <a:pPr marL="285750" indent="-285750">
              <a:lnSpc>
                <a:spcPct val="150000"/>
              </a:lnSpc>
              <a:buFont typeface="Arial" panose="020B0604020202020204" pitchFamily="34" charset="0"/>
              <a:buChar char="•"/>
            </a:pPr>
            <a:r>
              <a:rPr lang="en-US" sz="2800" dirty="0" err="1" smtClean="0"/>
              <a:t>Che</a:t>
            </a:r>
            <a:r>
              <a:rPr lang="en-US" sz="2800" dirty="0" smtClean="0"/>
              <a:t> </a:t>
            </a:r>
            <a:r>
              <a:rPr lang="en-US" sz="2800" dirty="0" err="1" smtClean="0"/>
              <a:t>dấu</a:t>
            </a:r>
            <a:r>
              <a:rPr lang="en-US" sz="2800" dirty="0" smtClean="0"/>
              <a:t> </a:t>
            </a:r>
            <a:r>
              <a:rPr lang="en-US" sz="2800" dirty="0"/>
              <a:t>backend service </a:t>
            </a:r>
            <a:endParaRPr lang="en-US" sz="2800" dirty="0" smtClean="0"/>
          </a:p>
          <a:p>
            <a:pPr marL="285750" indent="-285750">
              <a:lnSpc>
                <a:spcPct val="150000"/>
              </a:lnSpc>
              <a:buFont typeface="Arial" panose="020B0604020202020204" pitchFamily="34" charset="0"/>
              <a:buChar char="•"/>
            </a:pPr>
            <a:r>
              <a:rPr lang="vi-VN" sz="2800" dirty="0" smtClean="0"/>
              <a:t>Phần </a:t>
            </a:r>
            <a:r>
              <a:rPr lang="vi-VN" sz="2800" dirty="0"/>
              <a:t>code phía frontend sẽ gọn gàng </a:t>
            </a:r>
            <a:r>
              <a:rPr lang="vi-VN" sz="2800" dirty="0" smtClean="0"/>
              <a:t>hơn</a:t>
            </a:r>
            <a:endParaRPr lang="en-US" sz="2800" dirty="0" smtClean="0"/>
          </a:p>
          <a:p>
            <a:pPr marL="285750" indent="-285750">
              <a:lnSpc>
                <a:spcPct val="150000"/>
              </a:lnSpc>
              <a:buFont typeface="Arial" panose="020B0604020202020204" pitchFamily="34" charset="0"/>
              <a:buChar char="•"/>
            </a:pPr>
            <a:r>
              <a:rPr lang="en-US" sz="2800" dirty="0" err="1" smtClean="0"/>
              <a:t>Vấn</a:t>
            </a:r>
            <a:r>
              <a:rPr lang="en-US" sz="2800" dirty="0" smtClean="0"/>
              <a:t> </a:t>
            </a:r>
            <a:r>
              <a:rPr lang="en-US" sz="2800" dirty="0" err="1"/>
              <a:t>đề</a:t>
            </a:r>
            <a:r>
              <a:rPr lang="en-US" sz="2800" dirty="0"/>
              <a:t> authentication services</a:t>
            </a:r>
            <a:endParaRPr lang="en-US" sz="2800" dirty="0" smtClean="0"/>
          </a:p>
          <a:p>
            <a:pPr marL="285750" indent="-285750">
              <a:lnSpc>
                <a:spcPct val="150000"/>
              </a:lnSpc>
              <a:buFont typeface="Arial" panose="020B0604020202020204" pitchFamily="34" charset="0"/>
              <a:buChar char="•"/>
            </a:pPr>
            <a:r>
              <a:rPr lang="en-US" sz="2800" dirty="0" err="1" smtClean="0"/>
              <a:t>Dễ</a:t>
            </a:r>
            <a:r>
              <a:rPr lang="en-US" sz="2800" dirty="0" smtClean="0"/>
              <a:t> </a:t>
            </a:r>
            <a:r>
              <a:rPr lang="en-US" sz="2800" dirty="0" err="1"/>
              <a:t>dàng</a:t>
            </a:r>
            <a:r>
              <a:rPr lang="en-US" sz="2800" dirty="0"/>
              <a:t> </a:t>
            </a:r>
            <a:r>
              <a:rPr lang="en-US" sz="2800" dirty="0" err="1"/>
              <a:t>quản</a:t>
            </a:r>
            <a:r>
              <a:rPr lang="en-US" sz="2800" dirty="0"/>
              <a:t> </a:t>
            </a:r>
            <a:r>
              <a:rPr lang="en-US" sz="2800" dirty="0" err="1"/>
              <a:t>lý</a:t>
            </a:r>
            <a:r>
              <a:rPr lang="en-US" sz="2800" dirty="0"/>
              <a:t> </a:t>
            </a:r>
            <a:r>
              <a:rPr lang="en-US" sz="2800" dirty="0" err="1"/>
              <a:t>và</a:t>
            </a:r>
            <a:r>
              <a:rPr lang="en-US" sz="2800" dirty="0"/>
              <a:t> </a:t>
            </a:r>
            <a:r>
              <a:rPr lang="en-US" sz="2800" dirty="0" err="1"/>
              <a:t>giám</a:t>
            </a:r>
            <a:r>
              <a:rPr lang="en-US" sz="2800" dirty="0"/>
              <a:t> </a:t>
            </a:r>
            <a:r>
              <a:rPr lang="en-US" sz="2800" dirty="0" err="1"/>
              <a:t>sát</a:t>
            </a:r>
            <a:r>
              <a:rPr lang="en-US" sz="2800" dirty="0"/>
              <a:t> </a:t>
            </a:r>
            <a:r>
              <a:rPr lang="en-US" sz="2800" dirty="0" smtClean="0"/>
              <a:t>API</a:t>
            </a:r>
          </a:p>
          <a:p>
            <a:pPr marL="285750" indent="-285750">
              <a:lnSpc>
                <a:spcPct val="150000"/>
              </a:lnSpc>
              <a:buFont typeface="Arial" panose="020B0604020202020204" pitchFamily="34" charset="0"/>
              <a:buChar char="•"/>
            </a:pPr>
            <a:r>
              <a:rPr lang="en-US" sz="2800" dirty="0" err="1" smtClean="0"/>
              <a:t>Hỗ</a:t>
            </a:r>
            <a:r>
              <a:rPr lang="en-US" sz="2800" dirty="0" smtClean="0"/>
              <a:t> </a:t>
            </a:r>
            <a:r>
              <a:rPr lang="en-US" sz="2800" dirty="0" err="1"/>
              <a:t>trợ</a:t>
            </a:r>
            <a:r>
              <a:rPr lang="en-US" sz="2800" dirty="0"/>
              <a:t> </a:t>
            </a:r>
            <a:r>
              <a:rPr lang="en-US" sz="2800" dirty="0" err="1"/>
              <a:t>tổng</a:t>
            </a:r>
            <a:r>
              <a:rPr lang="en-US" sz="2800" dirty="0"/>
              <a:t> </a:t>
            </a:r>
            <a:r>
              <a:rPr lang="en-US" sz="2800" dirty="0" err="1"/>
              <a:t>hợp</a:t>
            </a:r>
            <a:r>
              <a:rPr lang="en-US" sz="2800" dirty="0"/>
              <a:t> Data </a:t>
            </a:r>
            <a:endParaRPr lang="en-US" sz="2800" dirty="0" smtClean="0"/>
          </a:p>
          <a:p>
            <a:pPr>
              <a:lnSpc>
                <a:spcPct val="150000"/>
              </a:lnSpc>
            </a:pPr>
            <a:endParaRPr lang="en-US" sz="2800" dirty="0"/>
          </a:p>
        </p:txBody>
      </p:sp>
    </p:spTree>
    <p:extLst>
      <p:ext uri="{BB962C8B-B14F-4D97-AF65-F5344CB8AC3E}">
        <p14:creationId xmlns:p14="http://schemas.microsoft.com/office/powerpoint/2010/main" val="344940205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748806" y="0"/>
            <a:ext cx="7461744" cy="772357"/>
          </a:xfrm>
        </p:spPr>
        <p:txBody>
          <a:bodyPr/>
          <a:lstStyle/>
          <a:p>
            <a:pPr algn="ctr"/>
            <a:r>
              <a:rPr lang="en-US" b="1" dirty="0" smtClean="0"/>
              <a:t>API Gateway</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11</a:t>
            </a:fld>
            <a:endParaRPr lang="en-US"/>
          </a:p>
        </p:txBody>
      </p:sp>
      <p:sp>
        <p:nvSpPr>
          <p:cNvPr id="2" name="TextBox 1"/>
          <p:cNvSpPr txBox="1"/>
          <p:nvPr/>
        </p:nvSpPr>
        <p:spPr>
          <a:xfrm>
            <a:off x="410546" y="1455576"/>
            <a:ext cx="8397551" cy="2677656"/>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US" sz="2800" dirty="0" err="1" smtClean="0"/>
              <a:t>Tăng</a:t>
            </a:r>
            <a:r>
              <a:rPr lang="en-US" sz="2800" dirty="0" smtClean="0"/>
              <a:t> </a:t>
            </a:r>
            <a:r>
              <a:rPr lang="en-US" sz="2800" dirty="0" err="1"/>
              <a:t>thời</a:t>
            </a:r>
            <a:r>
              <a:rPr lang="en-US" sz="2800" dirty="0"/>
              <a:t> </a:t>
            </a:r>
            <a:r>
              <a:rPr lang="en-US" sz="2800" dirty="0" err="1"/>
              <a:t>gian</a:t>
            </a:r>
            <a:r>
              <a:rPr lang="en-US" sz="2800" dirty="0"/>
              <a:t> </a:t>
            </a:r>
            <a:r>
              <a:rPr lang="en-US" sz="2800" dirty="0" smtClean="0"/>
              <a:t>response</a:t>
            </a:r>
          </a:p>
          <a:p>
            <a:pPr marL="457200" indent="-457200">
              <a:lnSpc>
                <a:spcPct val="150000"/>
              </a:lnSpc>
              <a:buFont typeface="Arial" panose="020B0604020202020204" pitchFamily="34" charset="0"/>
              <a:buChar char="•"/>
            </a:pPr>
            <a:r>
              <a:rPr lang="en-US" sz="2800" dirty="0" smtClean="0"/>
              <a:t>API </a:t>
            </a:r>
            <a:r>
              <a:rPr lang="en-US" sz="2800" dirty="0"/>
              <a:t>Gateway </a:t>
            </a:r>
            <a:r>
              <a:rPr lang="en-US" sz="2800" dirty="0" err="1"/>
              <a:t>trở</a:t>
            </a:r>
            <a:r>
              <a:rPr lang="en-US" sz="2800" dirty="0"/>
              <a:t> </a:t>
            </a:r>
            <a:r>
              <a:rPr lang="en-US" sz="2800" dirty="0" err="1"/>
              <a:t>thành</a:t>
            </a:r>
            <a:r>
              <a:rPr lang="en-US" sz="2800" dirty="0"/>
              <a:t> </a:t>
            </a:r>
            <a:r>
              <a:rPr lang="en-US" sz="2800" dirty="0" err="1"/>
              <a:t>nút</a:t>
            </a:r>
            <a:r>
              <a:rPr lang="en-US" sz="2800" dirty="0"/>
              <a:t> </a:t>
            </a:r>
            <a:r>
              <a:rPr lang="en-US" sz="2800" dirty="0" err="1"/>
              <a:t>thắt</a:t>
            </a:r>
            <a:r>
              <a:rPr lang="en-US" sz="2800" dirty="0"/>
              <a:t> </a:t>
            </a:r>
            <a:r>
              <a:rPr lang="en-US" sz="2800" dirty="0" err="1"/>
              <a:t>cổ</a:t>
            </a:r>
            <a:r>
              <a:rPr lang="en-US" sz="2800" dirty="0"/>
              <a:t> chai (bottleneck) </a:t>
            </a:r>
            <a:endParaRPr lang="en-US" sz="2800" dirty="0" smtClean="0"/>
          </a:p>
          <a:p>
            <a:pPr marL="457200" indent="-457200">
              <a:lnSpc>
                <a:spcPct val="150000"/>
              </a:lnSpc>
              <a:buFont typeface="Arial" panose="020B0604020202020204" pitchFamily="34" charset="0"/>
              <a:buChar char="•"/>
            </a:pPr>
            <a:r>
              <a:rPr lang="en-US" sz="2800" dirty="0" err="1" smtClean="0"/>
              <a:t>Tốn</a:t>
            </a:r>
            <a:r>
              <a:rPr lang="en-US" sz="2800" dirty="0" smtClean="0"/>
              <a:t> </a:t>
            </a:r>
            <a:r>
              <a:rPr lang="en-US" sz="2800" dirty="0" err="1"/>
              <a:t>thêm</a:t>
            </a:r>
            <a:r>
              <a:rPr lang="en-US" sz="2800" dirty="0"/>
              <a:t> chi </a:t>
            </a:r>
            <a:r>
              <a:rPr lang="en-US" sz="2800" dirty="0" err="1"/>
              <a:t>phí</a:t>
            </a:r>
            <a:r>
              <a:rPr lang="en-US" sz="2800" dirty="0"/>
              <a:t> </a:t>
            </a:r>
          </a:p>
        </p:txBody>
      </p:sp>
      <p:pic>
        <p:nvPicPr>
          <p:cNvPr id="6" name="Picture 5"/>
          <p:cNvPicPr>
            <a:picLocks noChangeAspect="1"/>
          </p:cNvPicPr>
          <p:nvPr/>
        </p:nvPicPr>
        <p:blipFill>
          <a:blip r:embed="rId3"/>
          <a:stretch>
            <a:fillRect/>
          </a:stretch>
        </p:blipFill>
        <p:spPr>
          <a:xfrm>
            <a:off x="3732439" y="2794404"/>
            <a:ext cx="5411561" cy="3653087"/>
          </a:xfrm>
          <a:prstGeom prst="rect">
            <a:avLst/>
          </a:prstGeom>
        </p:spPr>
      </p:pic>
    </p:spTree>
    <p:extLst>
      <p:ext uri="{BB962C8B-B14F-4D97-AF65-F5344CB8AC3E}">
        <p14:creationId xmlns:p14="http://schemas.microsoft.com/office/powerpoint/2010/main" val="281648795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397668" y="167950"/>
            <a:ext cx="9293093" cy="641729"/>
          </a:xfrm>
        </p:spPr>
        <p:txBody>
          <a:bodyPr/>
          <a:lstStyle/>
          <a:p>
            <a:pPr algn="ctr"/>
            <a:r>
              <a:rPr lang="en-US" sz="4500" dirty="0"/>
              <a:t>H</a:t>
            </a:r>
            <a:r>
              <a:rPr lang="en-US" sz="4500" b="1" dirty="0" smtClean="0"/>
              <a:t>igh </a:t>
            </a:r>
            <a:r>
              <a:rPr lang="en-US" sz="4500" dirty="0" err="1"/>
              <a:t>A</a:t>
            </a:r>
            <a:r>
              <a:rPr lang="en-US" sz="4500" b="1" dirty="0" err="1" smtClean="0"/>
              <a:t>valabiltity</a:t>
            </a:r>
            <a:r>
              <a:rPr lang="en-US" sz="4500" b="1" dirty="0" smtClean="0"/>
              <a:t> </a:t>
            </a:r>
            <a:r>
              <a:rPr lang="en-US" sz="4500" dirty="0" err="1"/>
              <a:t>A</a:t>
            </a:r>
            <a:r>
              <a:rPr lang="en-US" sz="4500" b="1" dirty="0" err="1" smtClean="0"/>
              <a:t>pi</a:t>
            </a:r>
            <a:r>
              <a:rPr lang="en-US" sz="4500" b="1" dirty="0" smtClean="0"/>
              <a:t> Gateway</a:t>
            </a:r>
            <a:endParaRPr lang="en-US" sz="4500"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12</a:t>
            </a:fld>
            <a:endParaRPr lang="en-US"/>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497321" y="1358893"/>
            <a:ext cx="8398104" cy="4202152"/>
          </a:xfrm>
          <a:prstGeom prst="rect">
            <a:avLst/>
          </a:prstGeom>
        </p:spPr>
      </p:pic>
    </p:spTree>
    <p:extLst>
      <p:ext uri="{BB962C8B-B14F-4D97-AF65-F5344CB8AC3E}">
        <p14:creationId xmlns:p14="http://schemas.microsoft.com/office/powerpoint/2010/main" val="22653717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397668" y="167950"/>
            <a:ext cx="9293093" cy="641729"/>
          </a:xfrm>
        </p:spPr>
        <p:txBody>
          <a:bodyPr/>
          <a:lstStyle/>
          <a:p>
            <a:pPr algn="ctr"/>
            <a:r>
              <a:rPr lang="en-US" sz="4500" dirty="0"/>
              <a:t>H</a:t>
            </a:r>
            <a:r>
              <a:rPr lang="en-US" sz="4500" b="1" dirty="0" smtClean="0"/>
              <a:t>igh </a:t>
            </a:r>
            <a:r>
              <a:rPr lang="en-US" sz="4500" dirty="0" err="1"/>
              <a:t>A</a:t>
            </a:r>
            <a:r>
              <a:rPr lang="en-US" sz="4500" b="1" dirty="0" err="1" smtClean="0"/>
              <a:t>valabiltity</a:t>
            </a:r>
            <a:r>
              <a:rPr lang="en-US" sz="4500" b="1" dirty="0" smtClean="0"/>
              <a:t> </a:t>
            </a:r>
            <a:r>
              <a:rPr lang="en-US" sz="4500" dirty="0" err="1"/>
              <a:t>A</a:t>
            </a:r>
            <a:r>
              <a:rPr lang="en-US" sz="4500" b="1" dirty="0" err="1" smtClean="0"/>
              <a:t>pi</a:t>
            </a:r>
            <a:r>
              <a:rPr lang="en-US" sz="4500" b="1" dirty="0" smtClean="0"/>
              <a:t> Gateway</a:t>
            </a:r>
            <a:endParaRPr lang="en-US" sz="4500"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13</a:t>
            </a:fld>
            <a:endParaRPr lang="en-US"/>
          </a:p>
        </p:txBody>
      </p:sp>
      <p:sp>
        <p:nvSpPr>
          <p:cNvPr id="2" name="TextBox 1"/>
          <p:cNvSpPr txBox="1"/>
          <p:nvPr/>
        </p:nvSpPr>
        <p:spPr>
          <a:xfrm>
            <a:off x="145927" y="989220"/>
            <a:ext cx="8749498" cy="5724644"/>
          </a:xfrm>
          <a:prstGeom prst="rect">
            <a:avLst/>
          </a:prstGeom>
          <a:noFill/>
        </p:spPr>
        <p:txBody>
          <a:bodyPr wrap="square" rtlCol="0">
            <a:spAutoFit/>
          </a:bodyPr>
          <a:lstStyle/>
          <a:p>
            <a:pPr algn="just">
              <a:lnSpc>
                <a:spcPct val="150000"/>
              </a:lnSpc>
            </a:pPr>
            <a:r>
              <a:rPr lang="en-US" sz="2800" b="1" dirty="0" err="1" smtClean="0"/>
              <a:t>Mô</a:t>
            </a:r>
            <a:r>
              <a:rPr lang="en-US" sz="2800" b="1" dirty="0" smtClean="0"/>
              <a:t> </a:t>
            </a:r>
            <a:r>
              <a:rPr lang="en-US" sz="2800" b="1" dirty="0" err="1" smtClean="0"/>
              <a:t>tả</a:t>
            </a:r>
            <a:r>
              <a:rPr lang="en-US" sz="2800" b="1" dirty="0" smtClean="0"/>
              <a:t>:</a:t>
            </a:r>
          </a:p>
          <a:p>
            <a:pPr marL="285750" indent="-285750" algn="just">
              <a:lnSpc>
                <a:spcPct val="150000"/>
              </a:lnSpc>
              <a:buFontTx/>
              <a:buChar char="-"/>
            </a:pPr>
            <a:r>
              <a:rPr lang="en-US" sz="2400" dirty="0" smtClean="0"/>
              <a:t>Client </a:t>
            </a:r>
            <a:r>
              <a:rPr lang="en-US" sz="2400" dirty="0" err="1"/>
              <a:t>bên</a:t>
            </a:r>
            <a:r>
              <a:rPr lang="en-US" sz="2400" dirty="0"/>
              <a:t> </a:t>
            </a:r>
            <a:r>
              <a:rPr lang="en-US" sz="2400" dirty="0" err="1"/>
              <a:t>ngoài</a:t>
            </a:r>
            <a:r>
              <a:rPr lang="en-US" sz="2400" dirty="0"/>
              <a:t> </a:t>
            </a:r>
            <a:r>
              <a:rPr lang="en-US" sz="2400" dirty="0" err="1"/>
              <a:t>gửi</a:t>
            </a:r>
            <a:r>
              <a:rPr lang="en-US" sz="2400" dirty="0"/>
              <a:t> </a:t>
            </a:r>
            <a:r>
              <a:rPr lang="en-US" sz="2400" dirty="0" err="1"/>
              <a:t>yêu</a:t>
            </a:r>
            <a:r>
              <a:rPr lang="en-US" sz="2400" dirty="0"/>
              <a:t> </a:t>
            </a:r>
            <a:r>
              <a:rPr lang="en-US" sz="2400" dirty="0" err="1"/>
              <a:t>cầu</a:t>
            </a:r>
            <a:r>
              <a:rPr lang="en-US" sz="2400" dirty="0"/>
              <a:t> </a:t>
            </a:r>
            <a:r>
              <a:rPr lang="en-US" sz="2400" dirty="0" err="1"/>
              <a:t>kết</a:t>
            </a:r>
            <a:r>
              <a:rPr lang="en-US" sz="2400" dirty="0"/>
              <a:t> </a:t>
            </a:r>
            <a:r>
              <a:rPr lang="en-US" sz="2400" dirty="0" err="1"/>
              <a:t>nối</a:t>
            </a:r>
            <a:r>
              <a:rPr lang="en-US" sz="2400" dirty="0"/>
              <a:t> qua </a:t>
            </a:r>
            <a:r>
              <a:rPr lang="en-US" sz="2400" dirty="0" err="1"/>
              <a:t>một</a:t>
            </a:r>
            <a:r>
              <a:rPr lang="en-US" sz="2400" dirty="0"/>
              <a:t> </a:t>
            </a:r>
            <a:r>
              <a:rPr lang="en-US" sz="2400" dirty="0" err="1"/>
              <a:t>giao</a:t>
            </a:r>
            <a:r>
              <a:rPr lang="en-US" sz="2400" dirty="0"/>
              <a:t> </a:t>
            </a:r>
            <a:r>
              <a:rPr lang="en-US" sz="2400" dirty="0" err="1"/>
              <a:t>thức</a:t>
            </a:r>
            <a:r>
              <a:rPr lang="en-US" sz="2400" dirty="0"/>
              <a:t> </a:t>
            </a:r>
            <a:r>
              <a:rPr lang="en-US" sz="2400" dirty="0" err="1"/>
              <a:t>cụ</a:t>
            </a:r>
            <a:r>
              <a:rPr lang="en-US" sz="2400" dirty="0"/>
              <a:t> </a:t>
            </a:r>
            <a:r>
              <a:rPr lang="en-US" sz="2400" dirty="0" err="1"/>
              <a:t>thể</a:t>
            </a:r>
            <a:r>
              <a:rPr lang="en-US" sz="2400" dirty="0"/>
              <a:t> </a:t>
            </a:r>
            <a:endParaRPr lang="en-US" sz="2400" dirty="0" smtClean="0"/>
          </a:p>
          <a:p>
            <a:pPr marL="285750" indent="-285750" algn="just">
              <a:lnSpc>
                <a:spcPct val="150000"/>
              </a:lnSpc>
              <a:buFontTx/>
              <a:buChar char="-"/>
            </a:pPr>
            <a:r>
              <a:rPr lang="en-US" sz="2400" dirty="0" smtClean="0"/>
              <a:t>Load </a:t>
            </a:r>
            <a:r>
              <a:rPr lang="en-US" sz="2400" dirty="0" err="1"/>
              <a:t>balaner</a:t>
            </a:r>
            <a:r>
              <a:rPr lang="en-US" sz="2400" dirty="0"/>
              <a:t> </a:t>
            </a:r>
            <a:r>
              <a:rPr lang="en-US" sz="2400" dirty="0" err="1"/>
              <a:t>kiểm</a:t>
            </a:r>
            <a:r>
              <a:rPr lang="en-US" sz="2400" dirty="0"/>
              <a:t> </a:t>
            </a:r>
            <a:r>
              <a:rPr lang="en-US" sz="2400" dirty="0" err="1"/>
              <a:t>tra</a:t>
            </a:r>
            <a:r>
              <a:rPr lang="en-US" sz="2400" dirty="0"/>
              <a:t> </a:t>
            </a:r>
            <a:r>
              <a:rPr lang="en-US" sz="2400" dirty="0" err="1"/>
              <a:t>sự</a:t>
            </a:r>
            <a:r>
              <a:rPr lang="en-US" sz="2400" dirty="0"/>
              <a:t> </a:t>
            </a:r>
            <a:r>
              <a:rPr lang="en-US" sz="2400" dirty="0" err="1"/>
              <a:t>sẵn</a:t>
            </a:r>
            <a:r>
              <a:rPr lang="en-US" sz="2400" dirty="0"/>
              <a:t> </a:t>
            </a:r>
            <a:r>
              <a:rPr lang="en-US" sz="2400" dirty="0" err="1"/>
              <a:t>sàng</a:t>
            </a:r>
            <a:r>
              <a:rPr lang="en-US" sz="2400" dirty="0"/>
              <a:t> (</a:t>
            </a:r>
            <a:r>
              <a:rPr lang="en-US" sz="2400" dirty="0" err="1"/>
              <a:t>hellth</a:t>
            </a:r>
            <a:r>
              <a:rPr lang="en-US" sz="2400" dirty="0"/>
              <a:t> check) </a:t>
            </a:r>
            <a:r>
              <a:rPr lang="en-US" sz="2400" dirty="0" err="1"/>
              <a:t>trên</a:t>
            </a:r>
            <a:r>
              <a:rPr lang="en-US" sz="2400" dirty="0"/>
              <a:t> </a:t>
            </a:r>
            <a:r>
              <a:rPr lang="en-US" sz="2400" dirty="0" err="1"/>
              <a:t>từng</a:t>
            </a:r>
            <a:r>
              <a:rPr lang="en-US" sz="2400" dirty="0"/>
              <a:t> </a:t>
            </a:r>
            <a:r>
              <a:rPr lang="en-US" sz="2400" dirty="0" err="1"/>
              <a:t>phiên</a:t>
            </a:r>
            <a:r>
              <a:rPr lang="en-US" sz="2400" dirty="0"/>
              <a:t> </a:t>
            </a:r>
            <a:r>
              <a:rPr lang="en-US" sz="2400" dirty="0" err="1"/>
              <a:t>bản</a:t>
            </a:r>
            <a:r>
              <a:rPr lang="en-US" sz="2400" dirty="0"/>
              <a:t> gateway </a:t>
            </a:r>
            <a:r>
              <a:rPr lang="en-US" sz="2400" dirty="0" err="1"/>
              <a:t>và</a:t>
            </a:r>
            <a:r>
              <a:rPr lang="en-US" sz="2400" dirty="0"/>
              <a:t> </a:t>
            </a:r>
            <a:r>
              <a:rPr lang="en-US" sz="2400" dirty="0" err="1"/>
              <a:t>phân</a:t>
            </a:r>
            <a:r>
              <a:rPr lang="en-US" sz="2400" dirty="0"/>
              <a:t> </a:t>
            </a:r>
            <a:r>
              <a:rPr lang="en-US" sz="2400" dirty="0" err="1"/>
              <a:t>phối</a:t>
            </a:r>
            <a:r>
              <a:rPr lang="en-US" sz="2400" dirty="0"/>
              <a:t> </a:t>
            </a:r>
            <a:r>
              <a:rPr lang="en-US" sz="2400" dirty="0" err="1"/>
              <a:t>tải</a:t>
            </a:r>
            <a:r>
              <a:rPr lang="en-US" sz="2400" dirty="0"/>
              <a:t> </a:t>
            </a:r>
            <a:endParaRPr lang="en-US" sz="2400" dirty="0" smtClean="0"/>
          </a:p>
          <a:p>
            <a:pPr marL="285750" indent="-285750" algn="just">
              <a:lnSpc>
                <a:spcPct val="150000"/>
              </a:lnSpc>
              <a:buFontTx/>
              <a:buChar char="-"/>
            </a:pPr>
            <a:r>
              <a:rPr lang="en-US" sz="2400" dirty="0" err="1" smtClean="0"/>
              <a:t>Mỗi</a:t>
            </a:r>
            <a:r>
              <a:rPr lang="en-US" sz="2400" dirty="0" smtClean="0"/>
              <a:t> </a:t>
            </a:r>
            <a:r>
              <a:rPr lang="en-US" sz="2400" dirty="0" err="1"/>
              <a:t>phiên</a:t>
            </a:r>
            <a:r>
              <a:rPr lang="en-US" sz="2400" dirty="0"/>
              <a:t> </a:t>
            </a:r>
            <a:r>
              <a:rPr lang="en-US" sz="2400" dirty="0" err="1"/>
              <a:t>bản</a:t>
            </a:r>
            <a:r>
              <a:rPr lang="en-US" sz="2400" dirty="0"/>
              <a:t> gateway </a:t>
            </a:r>
            <a:r>
              <a:rPr lang="en-US" sz="2400" dirty="0" err="1"/>
              <a:t>có</a:t>
            </a:r>
            <a:r>
              <a:rPr lang="en-US" sz="2400" dirty="0"/>
              <a:t> </a:t>
            </a:r>
            <a:r>
              <a:rPr lang="en-US" sz="2400" dirty="0" err="1"/>
              <a:t>một</a:t>
            </a:r>
            <a:r>
              <a:rPr lang="en-US" sz="2400" dirty="0"/>
              <a:t> </a:t>
            </a:r>
            <a:r>
              <a:rPr lang="en-US" sz="2400" dirty="0" err="1"/>
              <a:t>kết</a:t>
            </a:r>
            <a:r>
              <a:rPr lang="en-US" sz="2400" dirty="0"/>
              <a:t> </a:t>
            </a:r>
            <a:r>
              <a:rPr lang="en-US" sz="2400" dirty="0" err="1"/>
              <a:t>nối</a:t>
            </a:r>
            <a:r>
              <a:rPr lang="en-US" sz="2400" dirty="0"/>
              <a:t> </a:t>
            </a:r>
            <a:r>
              <a:rPr lang="en-US" sz="2400" dirty="0" err="1"/>
              <a:t>bên</a:t>
            </a:r>
            <a:r>
              <a:rPr lang="en-US" sz="2400" dirty="0"/>
              <a:t> </a:t>
            </a:r>
            <a:r>
              <a:rPr lang="en-US" sz="2400" dirty="0" err="1" smtClean="0"/>
              <a:t>ngoài</a:t>
            </a:r>
            <a:r>
              <a:rPr lang="en-US" sz="2400" dirty="0" smtClean="0"/>
              <a:t>: </a:t>
            </a:r>
            <a:r>
              <a:rPr lang="vi-VN" sz="2400" dirty="0"/>
              <a:t>cơ sở dữ liệu (mysql), các kho lưu trữ xác thực </a:t>
            </a:r>
            <a:endParaRPr lang="en-US" sz="2400" dirty="0" smtClean="0"/>
          </a:p>
          <a:p>
            <a:pPr marL="285750" indent="-285750" algn="just">
              <a:lnSpc>
                <a:spcPct val="150000"/>
              </a:lnSpc>
              <a:buFontTx/>
              <a:buChar char="-"/>
            </a:pPr>
            <a:r>
              <a:rPr lang="vi-VN" sz="2400" dirty="0" smtClean="0"/>
              <a:t>Bộ </a:t>
            </a:r>
            <a:r>
              <a:rPr lang="vi-VN" sz="2400" dirty="0"/>
              <a:t>nhớ đệm được sao chép giữa mỗi phiên bản API Gateway bằng cách sử dụng hệ thống bộ nhớ đệm phân tán dựa trên </a:t>
            </a:r>
            <a:r>
              <a:rPr lang="vi-VN" sz="2400" dirty="0" smtClean="0"/>
              <a:t>Ehcache</a:t>
            </a:r>
            <a:endParaRPr lang="en-US" sz="2400" dirty="0" smtClean="0"/>
          </a:p>
        </p:txBody>
      </p:sp>
    </p:spTree>
    <p:extLst>
      <p:ext uri="{BB962C8B-B14F-4D97-AF65-F5344CB8AC3E}">
        <p14:creationId xmlns:p14="http://schemas.microsoft.com/office/powerpoint/2010/main" val="330298887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397668" y="167950"/>
            <a:ext cx="9293093" cy="641729"/>
          </a:xfrm>
        </p:spPr>
        <p:txBody>
          <a:bodyPr/>
          <a:lstStyle/>
          <a:p>
            <a:pPr algn="ctr"/>
            <a:r>
              <a:rPr lang="en-US" sz="4500" dirty="0"/>
              <a:t>H</a:t>
            </a:r>
            <a:r>
              <a:rPr lang="en-US" sz="4500" b="1" dirty="0" smtClean="0"/>
              <a:t>igh </a:t>
            </a:r>
            <a:r>
              <a:rPr lang="en-US" sz="4500" dirty="0" err="1"/>
              <a:t>A</a:t>
            </a:r>
            <a:r>
              <a:rPr lang="en-US" sz="4500" b="1" dirty="0" err="1" smtClean="0"/>
              <a:t>valabiltity</a:t>
            </a:r>
            <a:r>
              <a:rPr lang="en-US" sz="4500" b="1" dirty="0" smtClean="0"/>
              <a:t> </a:t>
            </a:r>
            <a:r>
              <a:rPr lang="en-US" sz="4500" dirty="0" err="1"/>
              <a:t>A</a:t>
            </a:r>
            <a:r>
              <a:rPr lang="en-US" sz="4500" b="1" dirty="0" err="1" smtClean="0"/>
              <a:t>pi</a:t>
            </a:r>
            <a:r>
              <a:rPr lang="en-US" sz="4500" b="1" dirty="0" smtClean="0"/>
              <a:t> Gateway</a:t>
            </a:r>
            <a:endParaRPr lang="en-US" sz="4500"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14</a:t>
            </a:fld>
            <a:endParaRPr lang="en-US"/>
          </a:p>
        </p:txBody>
      </p:sp>
      <p:sp>
        <p:nvSpPr>
          <p:cNvPr id="2" name="TextBox 1"/>
          <p:cNvSpPr txBox="1"/>
          <p:nvPr/>
        </p:nvSpPr>
        <p:spPr>
          <a:xfrm>
            <a:off x="145927" y="1045028"/>
            <a:ext cx="8749498" cy="4062651"/>
          </a:xfrm>
          <a:prstGeom prst="rect">
            <a:avLst/>
          </a:prstGeom>
          <a:noFill/>
        </p:spPr>
        <p:txBody>
          <a:bodyPr wrap="square" rtlCol="0">
            <a:spAutoFit/>
          </a:bodyPr>
          <a:lstStyle/>
          <a:p>
            <a:pPr algn="just">
              <a:lnSpc>
                <a:spcPct val="150000"/>
              </a:lnSpc>
            </a:pPr>
            <a:r>
              <a:rPr lang="en-US" sz="2800" b="1" dirty="0" err="1" smtClean="0"/>
              <a:t>Mô</a:t>
            </a:r>
            <a:r>
              <a:rPr lang="en-US" sz="2800" b="1" dirty="0" smtClean="0"/>
              <a:t> </a:t>
            </a:r>
            <a:r>
              <a:rPr lang="en-US" sz="2800" b="1" dirty="0" err="1" smtClean="0"/>
              <a:t>tả</a:t>
            </a:r>
            <a:r>
              <a:rPr lang="en-US" sz="2800" b="1" dirty="0" smtClean="0"/>
              <a:t>:</a:t>
            </a:r>
          </a:p>
          <a:p>
            <a:pPr marL="285750" indent="-285750" algn="just">
              <a:lnSpc>
                <a:spcPct val="150000"/>
              </a:lnSpc>
              <a:buFontTx/>
              <a:buChar char="-"/>
            </a:pPr>
            <a:r>
              <a:rPr lang="vi-VN" sz="2400" dirty="0" smtClean="0"/>
              <a:t>Mỗi </a:t>
            </a:r>
            <a:r>
              <a:rPr lang="vi-VN" sz="2400" dirty="0"/>
              <a:t>phiên bản gateway có giao diện remote host chỉ định các kết nối gửi đi đến hệ thống API phía sau và chúng có thể được phân phối tải đến dựa trên các mức độ ưu tiên được chỉ định cho remote </a:t>
            </a:r>
            <a:r>
              <a:rPr lang="vi-VN" sz="2400" dirty="0" smtClean="0"/>
              <a:t>host</a:t>
            </a:r>
            <a:endParaRPr lang="en-US" sz="2400" dirty="0" smtClean="0"/>
          </a:p>
          <a:p>
            <a:pPr marL="285750" indent="-285750" algn="just">
              <a:lnSpc>
                <a:spcPct val="150000"/>
              </a:lnSpc>
              <a:buFontTx/>
              <a:buChar char="-"/>
            </a:pPr>
            <a:r>
              <a:rPr lang="vi-VN" sz="2400" dirty="0" smtClean="0"/>
              <a:t>Mỗi </a:t>
            </a:r>
            <a:r>
              <a:rPr lang="vi-VN" sz="2400" dirty="0"/>
              <a:t>phiên bản gateaway chứa một hệ thống Apache ActiveMQ, nó có thể được định cấu hình cho HA</a:t>
            </a:r>
            <a:endParaRPr lang="en-US" sz="2400" dirty="0"/>
          </a:p>
        </p:txBody>
      </p:sp>
    </p:spTree>
    <p:extLst>
      <p:ext uri="{BB962C8B-B14F-4D97-AF65-F5344CB8AC3E}">
        <p14:creationId xmlns:p14="http://schemas.microsoft.com/office/powerpoint/2010/main" val="21768979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15</a:t>
            </a:fld>
            <a:endParaRPr lang="en-US"/>
          </a:p>
        </p:txBody>
      </p:sp>
      <p:sp>
        <p:nvSpPr>
          <p:cNvPr id="2" name="TextBox 1"/>
          <p:cNvSpPr txBox="1"/>
          <p:nvPr/>
        </p:nvSpPr>
        <p:spPr>
          <a:xfrm>
            <a:off x="410546" y="1455576"/>
            <a:ext cx="8397551" cy="2031325"/>
          </a:xfrm>
          <a:prstGeom prst="rect">
            <a:avLst/>
          </a:prstGeom>
          <a:noFill/>
        </p:spPr>
        <p:txBody>
          <a:bodyPr wrap="square" rtlCol="0">
            <a:spAutoFit/>
          </a:bodyPr>
          <a:lstStyle/>
          <a:p>
            <a:pPr marL="514350" indent="-514350">
              <a:lnSpc>
                <a:spcPct val="150000"/>
              </a:lnSpc>
              <a:buAutoNum type="arabicPeriod"/>
            </a:pPr>
            <a:r>
              <a:rPr lang="en-US" sz="2800" dirty="0" smtClean="0"/>
              <a:t>Round Robin: </a:t>
            </a:r>
            <a:r>
              <a:rPr lang="vi-VN" sz="2800" dirty="0" smtClean="0"/>
              <a:t>các </a:t>
            </a:r>
            <a:r>
              <a:rPr lang="vi-VN" sz="2800" dirty="0"/>
              <a:t>server sẽ nhận lần lượt các request theo thứ </a:t>
            </a:r>
            <a:r>
              <a:rPr lang="vi-VN" sz="2800" dirty="0" smtClean="0"/>
              <a:t>tự</a:t>
            </a:r>
            <a:endParaRPr lang="en-US" sz="2800" dirty="0" smtClean="0"/>
          </a:p>
          <a:p>
            <a:pPr>
              <a:lnSpc>
                <a:spcPct val="150000"/>
              </a:lnSpc>
            </a:pPr>
            <a:r>
              <a:rPr lang="en-US" sz="2800" dirty="0" smtClean="0"/>
              <a:t>	</a:t>
            </a:r>
            <a:endParaRPr lang="en-US" sz="2800" dirty="0"/>
          </a:p>
        </p:txBody>
      </p:sp>
      <p:pic>
        <p:nvPicPr>
          <p:cNvPr id="6" name="Picture 5"/>
          <p:cNvPicPr/>
          <p:nvPr/>
        </p:nvPicPr>
        <p:blipFill>
          <a:blip r:embed="rId3"/>
          <a:stretch>
            <a:fillRect/>
          </a:stretch>
        </p:blipFill>
        <p:spPr>
          <a:xfrm>
            <a:off x="629258" y="2713183"/>
            <a:ext cx="8006218" cy="3612971"/>
          </a:xfrm>
          <a:prstGeom prst="rect">
            <a:avLst/>
          </a:prstGeom>
        </p:spPr>
      </p:pic>
    </p:spTree>
    <p:extLst>
      <p:ext uri="{BB962C8B-B14F-4D97-AF65-F5344CB8AC3E}">
        <p14:creationId xmlns:p14="http://schemas.microsoft.com/office/powerpoint/2010/main" val="187475120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16</a:t>
            </a:fld>
            <a:endParaRPr lang="en-US"/>
          </a:p>
        </p:txBody>
      </p:sp>
      <p:sp>
        <p:nvSpPr>
          <p:cNvPr id="2" name="TextBox 1"/>
          <p:cNvSpPr txBox="1"/>
          <p:nvPr/>
        </p:nvSpPr>
        <p:spPr>
          <a:xfrm>
            <a:off x="410546" y="1455576"/>
            <a:ext cx="8397551" cy="5262979"/>
          </a:xfrm>
          <a:prstGeom prst="rect">
            <a:avLst/>
          </a:prstGeom>
          <a:noFill/>
        </p:spPr>
        <p:txBody>
          <a:bodyPr wrap="square" rtlCol="0">
            <a:spAutoFit/>
          </a:bodyPr>
          <a:lstStyle/>
          <a:p>
            <a:pPr marL="514350" indent="-514350">
              <a:lnSpc>
                <a:spcPct val="150000"/>
              </a:lnSpc>
              <a:buAutoNum type="arabicPeriod"/>
            </a:pPr>
            <a:r>
              <a:rPr lang="en-US" sz="2800" dirty="0" smtClean="0"/>
              <a:t>Round Robin: </a:t>
            </a:r>
            <a:r>
              <a:rPr lang="vi-VN" sz="2800" dirty="0" smtClean="0"/>
              <a:t>các </a:t>
            </a:r>
            <a:r>
              <a:rPr lang="vi-VN" sz="2800" dirty="0"/>
              <a:t>server sẽ nhận lần lượt các request theo thứ </a:t>
            </a:r>
            <a:r>
              <a:rPr lang="vi-VN" sz="2800" dirty="0" smtClean="0"/>
              <a:t>tự</a:t>
            </a:r>
            <a:endParaRPr lang="en-US" sz="2800" dirty="0" smtClean="0"/>
          </a:p>
          <a:p>
            <a:pPr>
              <a:lnSpc>
                <a:spcPct val="150000"/>
              </a:lnSpc>
            </a:pPr>
            <a:r>
              <a:rPr lang="en-US" sz="2800" dirty="0" err="1" smtClean="0"/>
              <a:t>Nhược</a:t>
            </a:r>
            <a:r>
              <a:rPr lang="en-US" sz="2800" dirty="0" smtClean="0"/>
              <a:t> </a:t>
            </a:r>
            <a:r>
              <a:rPr lang="en-US" sz="2800" dirty="0" err="1" smtClean="0"/>
              <a:t>điểm</a:t>
            </a:r>
            <a:r>
              <a:rPr lang="en-US" sz="2800" dirty="0" smtClean="0"/>
              <a:t>:</a:t>
            </a:r>
          </a:p>
          <a:p>
            <a:pPr marL="457200" indent="-457200">
              <a:lnSpc>
                <a:spcPct val="150000"/>
              </a:lnSpc>
              <a:buFontTx/>
              <a:buChar char="-"/>
            </a:pPr>
            <a:r>
              <a:rPr lang="en-US" sz="2800" dirty="0" smtClean="0"/>
              <a:t>2 request </a:t>
            </a:r>
            <a:r>
              <a:rPr lang="en-US" sz="2800" dirty="0" err="1" smtClean="0"/>
              <a:t>liên</a:t>
            </a:r>
            <a:r>
              <a:rPr lang="en-US" sz="2800" dirty="0" smtClean="0"/>
              <a:t> </a:t>
            </a:r>
            <a:r>
              <a:rPr lang="en-US" sz="2800" dirty="0" err="1" smtClean="0"/>
              <a:t>tục</a:t>
            </a:r>
            <a:r>
              <a:rPr lang="en-US" sz="2800" dirty="0" smtClean="0"/>
              <a:t> </a:t>
            </a:r>
            <a:r>
              <a:rPr lang="en-US" sz="2800" dirty="0" err="1" smtClean="0"/>
              <a:t>từ</a:t>
            </a:r>
            <a:r>
              <a:rPr lang="en-US" sz="2800" dirty="0" smtClean="0"/>
              <a:t> </a:t>
            </a:r>
            <a:r>
              <a:rPr lang="en-US" sz="2800" dirty="0" err="1" smtClean="0"/>
              <a:t>lient</a:t>
            </a:r>
            <a:r>
              <a:rPr lang="en-US" sz="2800" dirty="0" smtClean="0"/>
              <a:t> </a:t>
            </a:r>
            <a:r>
              <a:rPr lang="en-US" sz="2800" dirty="0" err="1" smtClean="0"/>
              <a:t>gửi</a:t>
            </a:r>
            <a:r>
              <a:rPr lang="en-US" sz="2800" dirty="0" smtClean="0"/>
              <a:t> </a:t>
            </a:r>
            <a:r>
              <a:rPr lang="en-US" sz="2800" dirty="0" err="1" smtClean="0"/>
              <a:t>vào</a:t>
            </a:r>
            <a:r>
              <a:rPr lang="en-US" sz="2800" dirty="0" smtClean="0"/>
              <a:t> 2 server -&gt; </a:t>
            </a:r>
            <a:r>
              <a:rPr lang="en-US" sz="2800" dirty="0" err="1" smtClean="0"/>
              <a:t>tốn</a:t>
            </a:r>
            <a:r>
              <a:rPr lang="en-US" sz="2800" dirty="0" smtClean="0"/>
              <a:t> </a:t>
            </a:r>
            <a:r>
              <a:rPr lang="en-US" sz="2800" dirty="0" err="1" smtClean="0"/>
              <a:t>thời</a:t>
            </a:r>
            <a:r>
              <a:rPr lang="en-US" sz="2800" dirty="0" smtClean="0"/>
              <a:t> </a:t>
            </a:r>
            <a:r>
              <a:rPr lang="en-US" sz="2800" dirty="0" err="1" smtClean="0"/>
              <a:t>gian</a:t>
            </a:r>
            <a:r>
              <a:rPr lang="en-US" sz="2800" dirty="0" smtClean="0"/>
              <a:t> </a:t>
            </a:r>
            <a:r>
              <a:rPr lang="en-US" sz="2800" dirty="0" err="1" smtClean="0"/>
              <a:t>kết</a:t>
            </a:r>
            <a:r>
              <a:rPr lang="en-US" sz="2800" dirty="0" smtClean="0"/>
              <a:t> </a:t>
            </a:r>
            <a:r>
              <a:rPr lang="en-US" sz="2800" dirty="0" err="1" smtClean="0"/>
              <a:t>nối</a:t>
            </a:r>
            <a:r>
              <a:rPr lang="en-US" sz="2800" dirty="0" smtClean="0"/>
              <a:t> </a:t>
            </a:r>
            <a:r>
              <a:rPr lang="en-US" sz="2800" dirty="0" err="1" smtClean="0"/>
              <a:t>với</a:t>
            </a:r>
            <a:r>
              <a:rPr lang="en-US" sz="2800" dirty="0" smtClean="0"/>
              <a:t> server 2 </a:t>
            </a:r>
            <a:r>
              <a:rPr lang="en-US" sz="2800" dirty="0" err="1" smtClean="0"/>
              <a:t>trong</a:t>
            </a:r>
            <a:r>
              <a:rPr lang="en-US" sz="2800" dirty="0" smtClean="0"/>
              <a:t> </a:t>
            </a:r>
            <a:r>
              <a:rPr lang="en-US" sz="2800" dirty="0" err="1" smtClean="0"/>
              <a:t>khi</a:t>
            </a:r>
            <a:r>
              <a:rPr lang="en-US" sz="2800" dirty="0" smtClean="0"/>
              <a:t> server 1 </a:t>
            </a:r>
            <a:r>
              <a:rPr lang="en-US" sz="2800" dirty="0" err="1" smtClean="0"/>
              <a:t>có</a:t>
            </a:r>
            <a:r>
              <a:rPr lang="en-US" sz="2800" dirty="0" smtClean="0"/>
              <a:t> </a:t>
            </a:r>
            <a:r>
              <a:rPr lang="en-US" sz="2800" dirty="0" err="1" smtClean="0"/>
              <a:t>thể</a:t>
            </a:r>
            <a:r>
              <a:rPr lang="en-US" sz="2800" dirty="0" smtClean="0"/>
              <a:t> </a:t>
            </a:r>
            <a:r>
              <a:rPr lang="en-US" sz="2800" dirty="0" err="1" smtClean="0"/>
              <a:t>phản</a:t>
            </a:r>
            <a:r>
              <a:rPr lang="en-US" sz="2800" dirty="0" smtClean="0"/>
              <a:t> </a:t>
            </a:r>
            <a:r>
              <a:rPr lang="en-US" sz="2800" dirty="0" err="1" smtClean="0"/>
              <a:t>hồi</a:t>
            </a:r>
            <a:r>
              <a:rPr lang="en-US" sz="2800" dirty="0" smtClean="0"/>
              <a:t> </a:t>
            </a:r>
            <a:r>
              <a:rPr lang="en-US" sz="2800" dirty="0" err="1" smtClean="0"/>
              <a:t>được</a:t>
            </a:r>
            <a:endParaRPr lang="en-US" sz="2800" dirty="0" smtClean="0"/>
          </a:p>
          <a:p>
            <a:pPr marL="457200" indent="-457200">
              <a:lnSpc>
                <a:spcPct val="150000"/>
              </a:lnSpc>
              <a:buFontTx/>
              <a:buChar char="-"/>
            </a:pPr>
            <a:r>
              <a:rPr lang="en-US" sz="2800" dirty="0" err="1" smtClean="0"/>
              <a:t>Thời</a:t>
            </a:r>
            <a:r>
              <a:rPr lang="en-US" sz="2800" dirty="0" smtClean="0"/>
              <a:t> </a:t>
            </a:r>
            <a:r>
              <a:rPr lang="en-US" sz="2800" dirty="0" err="1" smtClean="0"/>
              <a:t>gian</a:t>
            </a:r>
            <a:r>
              <a:rPr lang="en-US" sz="2800" dirty="0" smtClean="0"/>
              <a:t> </a:t>
            </a:r>
            <a:r>
              <a:rPr lang="en-US" sz="2800" dirty="0" err="1" smtClean="0"/>
              <a:t>đáp</a:t>
            </a:r>
            <a:r>
              <a:rPr lang="en-US" sz="2800" dirty="0" smtClean="0"/>
              <a:t> </a:t>
            </a:r>
            <a:r>
              <a:rPr lang="en-US" sz="2800" dirty="0" err="1" smtClean="0"/>
              <a:t>ứng</a:t>
            </a:r>
            <a:r>
              <a:rPr lang="en-US" sz="2800" dirty="0" smtClean="0"/>
              <a:t> request </a:t>
            </a:r>
            <a:r>
              <a:rPr lang="en-US" sz="2800" dirty="0" err="1" smtClean="0"/>
              <a:t>là</a:t>
            </a:r>
            <a:r>
              <a:rPr lang="en-US" sz="2800" dirty="0" smtClean="0"/>
              <a:t> </a:t>
            </a:r>
            <a:r>
              <a:rPr lang="en-US" sz="2800" dirty="0" err="1" smtClean="0"/>
              <a:t>khác</a:t>
            </a:r>
            <a:r>
              <a:rPr lang="en-US" sz="2800" dirty="0" smtClean="0"/>
              <a:t> </a:t>
            </a:r>
            <a:r>
              <a:rPr lang="en-US" sz="2800" dirty="0" err="1" smtClean="0"/>
              <a:t>nhau</a:t>
            </a:r>
            <a:r>
              <a:rPr lang="en-US" sz="2800" dirty="0" smtClean="0"/>
              <a:t> -&gt; </a:t>
            </a:r>
            <a:r>
              <a:rPr lang="en-US" sz="2800" dirty="0" err="1" smtClean="0"/>
              <a:t>tải</a:t>
            </a:r>
            <a:r>
              <a:rPr lang="en-US" sz="2800" dirty="0" smtClean="0"/>
              <a:t> </a:t>
            </a:r>
            <a:r>
              <a:rPr lang="en-US" sz="2800" dirty="0" err="1" smtClean="0"/>
              <a:t>không</a:t>
            </a:r>
            <a:r>
              <a:rPr lang="en-US" sz="2800" dirty="0" smtClean="0"/>
              <a:t> </a:t>
            </a:r>
            <a:r>
              <a:rPr lang="en-US" sz="2800" dirty="0" err="1" smtClean="0"/>
              <a:t>cân</a:t>
            </a:r>
            <a:r>
              <a:rPr lang="en-US" sz="2800" dirty="0" smtClean="0"/>
              <a:t> </a:t>
            </a:r>
            <a:r>
              <a:rPr lang="en-US" sz="2800" dirty="0" err="1" smtClean="0"/>
              <a:t>bằng</a:t>
            </a:r>
            <a:endParaRPr lang="en-US" sz="2800" dirty="0" smtClean="0"/>
          </a:p>
        </p:txBody>
      </p:sp>
    </p:spTree>
    <p:extLst>
      <p:ext uri="{BB962C8B-B14F-4D97-AF65-F5344CB8AC3E}">
        <p14:creationId xmlns:p14="http://schemas.microsoft.com/office/powerpoint/2010/main" val="42714345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17</a:t>
            </a:fld>
            <a:endParaRPr lang="en-US"/>
          </a:p>
        </p:txBody>
      </p:sp>
      <p:sp>
        <p:nvSpPr>
          <p:cNvPr id="2" name="TextBox 1"/>
          <p:cNvSpPr txBox="1"/>
          <p:nvPr/>
        </p:nvSpPr>
        <p:spPr>
          <a:xfrm>
            <a:off x="217957" y="1298048"/>
            <a:ext cx="8677468" cy="3323987"/>
          </a:xfrm>
          <a:prstGeom prst="rect">
            <a:avLst/>
          </a:prstGeom>
          <a:noFill/>
        </p:spPr>
        <p:txBody>
          <a:bodyPr wrap="square" rtlCol="0">
            <a:spAutoFit/>
          </a:bodyPr>
          <a:lstStyle/>
          <a:p>
            <a:pPr>
              <a:lnSpc>
                <a:spcPct val="150000"/>
              </a:lnSpc>
            </a:pPr>
            <a:r>
              <a:rPr lang="en-US" sz="2800" dirty="0" smtClean="0"/>
              <a:t>2. Least connected</a:t>
            </a:r>
          </a:p>
          <a:p>
            <a:pPr marL="457200" indent="-457200">
              <a:lnSpc>
                <a:spcPct val="150000"/>
              </a:lnSpc>
              <a:buFontTx/>
              <a:buChar char="-"/>
            </a:pPr>
            <a:r>
              <a:rPr lang="en-US" sz="2800" dirty="0" smtClean="0"/>
              <a:t>Load </a:t>
            </a:r>
            <a:r>
              <a:rPr lang="en-US" sz="2800" dirty="0"/>
              <a:t>balancer </a:t>
            </a:r>
            <a:r>
              <a:rPr lang="en-US" sz="2800" dirty="0" err="1"/>
              <a:t>sẽ</a:t>
            </a:r>
            <a:r>
              <a:rPr lang="en-US" sz="2800" dirty="0"/>
              <a:t> </a:t>
            </a:r>
            <a:r>
              <a:rPr lang="en-US" sz="2800" dirty="0" err="1"/>
              <a:t>phân</a:t>
            </a:r>
            <a:r>
              <a:rPr lang="en-US" sz="2800" dirty="0"/>
              <a:t> </a:t>
            </a:r>
            <a:r>
              <a:rPr lang="en-US" sz="2800" dirty="0" err="1"/>
              <a:t>bố</a:t>
            </a:r>
            <a:r>
              <a:rPr lang="en-US" sz="2800" dirty="0"/>
              <a:t> request </a:t>
            </a:r>
            <a:r>
              <a:rPr lang="en-US" sz="2800" dirty="0" err="1"/>
              <a:t>xuống</a:t>
            </a:r>
            <a:r>
              <a:rPr lang="en-US" sz="2800" dirty="0"/>
              <a:t> </a:t>
            </a:r>
            <a:r>
              <a:rPr lang="en-US" sz="2800" dirty="0" err="1"/>
              <a:t>máy</a:t>
            </a:r>
            <a:r>
              <a:rPr lang="en-US" sz="2800" dirty="0"/>
              <a:t> </a:t>
            </a:r>
            <a:r>
              <a:rPr lang="en-US" sz="2800" dirty="0" err="1"/>
              <a:t>chủ</a:t>
            </a:r>
            <a:r>
              <a:rPr lang="en-US" sz="2800" dirty="0"/>
              <a:t> </a:t>
            </a:r>
            <a:r>
              <a:rPr lang="en-US" sz="2800" dirty="0" err="1"/>
              <a:t>đang</a:t>
            </a:r>
            <a:r>
              <a:rPr lang="en-US" sz="2800" dirty="0"/>
              <a:t> </a:t>
            </a:r>
            <a:r>
              <a:rPr lang="en-US" sz="2800" dirty="0" err="1"/>
              <a:t>xử</a:t>
            </a:r>
            <a:r>
              <a:rPr lang="en-US" sz="2800" dirty="0"/>
              <a:t> </a:t>
            </a:r>
            <a:r>
              <a:rPr lang="en-US" sz="2800" dirty="0" err="1"/>
              <a:t>lý</a:t>
            </a:r>
            <a:r>
              <a:rPr lang="en-US" sz="2800" dirty="0"/>
              <a:t> </a:t>
            </a:r>
            <a:r>
              <a:rPr lang="en-US" sz="2800" dirty="0" err="1"/>
              <a:t>ít</a:t>
            </a:r>
            <a:r>
              <a:rPr lang="en-US" sz="2800" dirty="0"/>
              <a:t> request </a:t>
            </a:r>
            <a:r>
              <a:rPr lang="en-US" sz="2800" dirty="0" err="1" smtClean="0"/>
              <a:t>nhất</a:t>
            </a:r>
            <a:endParaRPr lang="en-US" sz="2800" dirty="0" smtClean="0"/>
          </a:p>
          <a:p>
            <a:pPr marL="457200" indent="-457200">
              <a:lnSpc>
                <a:spcPct val="150000"/>
              </a:lnSpc>
              <a:buFontTx/>
              <a:buChar char="-"/>
            </a:pPr>
            <a:r>
              <a:rPr lang="en-US" sz="2800" dirty="0" err="1" smtClean="0"/>
              <a:t>Khắc</a:t>
            </a:r>
            <a:r>
              <a:rPr lang="en-US" sz="2800" dirty="0" smtClean="0"/>
              <a:t> </a:t>
            </a:r>
            <a:r>
              <a:rPr lang="en-US" sz="2800" dirty="0" err="1" smtClean="0"/>
              <a:t>phục</a:t>
            </a:r>
            <a:r>
              <a:rPr lang="en-US" sz="2800" dirty="0" smtClean="0"/>
              <a:t> </a:t>
            </a:r>
            <a:r>
              <a:rPr lang="en-US" sz="2800" dirty="0" err="1" smtClean="0"/>
              <a:t>nhược</a:t>
            </a:r>
            <a:r>
              <a:rPr lang="en-US" sz="2800" dirty="0" smtClean="0"/>
              <a:t> </a:t>
            </a:r>
            <a:r>
              <a:rPr lang="en-US" sz="2800" dirty="0" err="1" smtClean="0"/>
              <a:t>điểm</a:t>
            </a:r>
            <a:r>
              <a:rPr lang="en-US" sz="2800" dirty="0" smtClean="0"/>
              <a:t> </a:t>
            </a:r>
            <a:r>
              <a:rPr lang="en-US" sz="2800" dirty="0" err="1" smtClean="0"/>
              <a:t>của</a:t>
            </a:r>
            <a:r>
              <a:rPr lang="en-US" sz="2800" dirty="0"/>
              <a:t> Round </a:t>
            </a:r>
            <a:r>
              <a:rPr lang="en-US" sz="2800" dirty="0" smtClean="0"/>
              <a:t>Robin</a:t>
            </a:r>
          </a:p>
          <a:p>
            <a:pPr>
              <a:lnSpc>
                <a:spcPct val="150000"/>
              </a:lnSpc>
            </a:pPr>
            <a:endParaRPr lang="en-US" sz="2800" dirty="0" smtClean="0"/>
          </a:p>
        </p:txBody>
      </p:sp>
    </p:spTree>
    <p:extLst>
      <p:ext uri="{BB962C8B-B14F-4D97-AF65-F5344CB8AC3E}">
        <p14:creationId xmlns:p14="http://schemas.microsoft.com/office/powerpoint/2010/main" val="28226462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18</a:t>
            </a:fld>
            <a:endParaRPr lang="en-US"/>
          </a:p>
        </p:txBody>
      </p:sp>
      <p:sp>
        <p:nvSpPr>
          <p:cNvPr id="2" name="TextBox 1"/>
          <p:cNvSpPr txBox="1"/>
          <p:nvPr/>
        </p:nvSpPr>
        <p:spPr>
          <a:xfrm>
            <a:off x="217957" y="1298048"/>
            <a:ext cx="8677468" cy="2677656"/>
          </a:xfrm>
          <a:prstGeom prst="rect">
            <a:avLst/>
          </a:prstGeom>
          <a:noFill/>
        </p:spPr>
        <p:txBody>
          <a:bodyPr wrap="square" rtlCol="0">
            <a:spAutoFit/>
          </a:bodyPr>
          <a:lstStyle/>
          <a:p>
            <a:pPr>
              <a:lnSpc>
                <a:spcPct val="150000"/>
              </a:lnSpc>
            </a:pPr>
            <a:r>
              <a:rPr lang="en-US" sz="2800" dirty="0" smtClean="0"/>
              <a:t>3</a:t>
            </a:r>
            <a:r>
              <a:rPr lang="en-US" sz="2800" dirty="0"/>
              <a:t>. </a:t>
            </a:r>
            <a:r>
              <a:rPr lang="en-US" sz="2800" dirty="0" smtClean="0"/>
              <a:t>Weighted </a:t>
            </a:r>
            <a:r>
              <a:rPr lang="en-US" sz="2800" dirty="0"/>
              <a:t>Round </a:t>
            </a:r>
            <a:r>
              <a:rPr lang="en-US" sz="2800" dirty="0" smtClean="0"/>
              <a:t>Robin</a:t>
            </a:r>
          </a:p>
          <a:p>
            <a:pPr marL="457200" indent="-457200">
              <a:lnSpc>
                <a:spcPct val="150000"/>
              </a:lnSpc>
              <a:buFontTx/>
              <a:buChar char="-"/>
            </a:pPr>
            <a:r>
              <a:rPr lang="vi-VN" sz="2800" dirty="0" smtClean="0"/>
              <a:t>Mỗi </a:t>
            </a:r>
            <a:r>
              <a:rPr lang="vi-VN" sz="2800" dirty="0"/>
              <a:t>máy chủ được đánh giá bằng một số </a:t>
            </a:r>
            <a:r>
              <a:rPr lang="vi-VN" sz="2800" dirty="0" smtClean="0"/>
              <a:t>nguyên</a:t>
            </a:r>
            <a:r>
              <a:rPr lang="en-US" sz="2800" dirty="0" smtClean="0"/>
              <a:t> weight</a:t>
            </a:r>
          </a:p>
          <a:p>
            <a:pPr marL="457200" indent="-457200">
              <a:lnSpc>
                <a:spcPct val="150000"/>
              </a:lnSpc>
              <a:buFontTx/>
              <a:buChar char="-"/>
            </a:pPr>
            <a:r>
              <a:rPr lang="en-US" sz="2800" dirty="0" smtClean="0"/>
              <a:t>Weight </a:t>
            </a:r>
            <a:r>
              <a:rPr lang="en-US" sz="2800" dirty="0" err="1" smtClean="0"/>
              <a:t>tỉ</a:t>
            </a:r>
            <a:r>
              <a:rPr lang="en-US" sz="2800" dirty="0" smtClean="0"/>
              <a:t> </a:t>
            </a:r>
            <a:r>
              <a:rPr lang="en-US" sz="2800" dirty="0" err="1" smtClean="0"/>
              <a:t>lệ</a:t>
            </a:r>
            <a:r>
              <a:rPr lang="en-US" sz="2800" dirty="0" smtClean="0"/>
              <a:t> </a:t>
            </a:r>
            <a:r>
              <a:rPr lang="en-US" sz="2800" dirty="0" err="1" smtClean="0"/>
              <a:t>thuận</a:t>
            </a:r>
            <a:r>
              <a:rPr lang="en-US" sz="2800" dirty="0" smtClean="0"/>
              <a:t> </a:t>
            </a:r>
            <a:r>
              <a:rPr lang="en-US" sz="2800" dirty="0" err="1" smtClean="0"/>
              <a:t>với</a:t>
            </a:r>
            <a:r>
              <a:rPr lang="en-US" sz="2800" dirty="0" smtClean="0"/>
              <a:t> </a:t>
            </a:r>
            <a:r>
              <a:rPr lang="en-US" sz="2800" dirty="0" err="1" smtClean="0"/>
              <a:t>khả</a:t>
            </a:r>
            <a:r>
              <a:rPr lang="en-US" sz="2800" dirty="0" smtClean="0"/>
              <a:t> </a:t>
            </a:r>
            <a:r>
              <a:rPr lang="en-US" sz="2800" dirty="0" err="1" smtClean="0"/>
              <a:t>năng</a:t>
            </a:r>
            <a:r>
              <a:rPr lang="en-US" sz="2800" dirty="0" smtClean="0"/>
              <a:t> </a:t>
            </a:r>
            <a:r>
              <a:rPr lang="en-US" sz="2800" dirty="0" err="1" smtClean="0"/>
              <a:t>xử</a:t>
            </a:r>
            <a:r>
              <a:rPr lang="en-US" sz="2800" dirty="0" smtClean="0"/>
              <a:t> </a:t>
            </a:r>
            <a:r>
              <a:rPr lang="en-US" sz="2800" dirty="0" err="1" smtClean="0"/>
              <a:t>lý</a:t>
            </a:r>
            <a:r>
              <a:rPr lang="en-US" sz="2800" dirty="0" smtClean="0"/>
              <a:t> </a:t>
            </a:r>
            <a:r>
              <a:rPr lang="en-US" sz="2800" dirty="0" err="1" smtClean="0"/>
              <a:t>của</a:t>
            </a:r>
            <a:r>
              <a:rPr lang="en-US" sz="2800" dirty="0" smtClean="0"/>
              <a:t> </a:t>
            </a:r>
            <a:r>
              <a:rPr lang="en-US" sz="2800" dirty="0" err="1" smtClean="0"/>
              <a:t>máy</a:t>
            </a:r>
            <a:r>
              <a:rPr lang="en-US" sz="2800" dirty="0" smtClean="0"/>
              <a:t> </a:t>
            </a:r>
            <a:r>
              <a:rPr lang="en-US" sz="2800" dirty="0" err="1" smtClean="0"/>
              <a:t>chủ</a:t>
            </a:r>
            <a:endParaRPr lang="en-US" sz="2800" dirty="0" smtClean="0"/>
          </a:p>
        </p:txBody>
      </p:sp>
      <p:pic>
        <p:nvPicPr>
          <p:cNvPr id="6" name="Picture 5"/>
          <p:cNvPicPr/>
          <p:nvPr/>
        </p:nvPicPr>
        <p:blipFill>
          <a:blip r:embed="rId3"/>
          <a:stretch>
            <a:fillRect/>
          </a:stretch>
        </p:blipFill>
        <p:spPr>
          <a:xfrm>
            <a:off x="1355737" y="3913077"/>
            <a:ext cx="5760720" cy="2647950"/>
          </a:xfrm>
          <a:prstGeom prst="rect">
            <a:avLst/>
          </a:prstGeom>
        </p:spPr>
      </p:pic>
    </p:spTree>
    <p:extLst>
      <p:ext uri="{BB962C8B-B14F-4D97-AF65-F5344CB8AC3E}">
        <p14:creationId xmlns:p14="http://schemas.microsoft.com/office/powerpoint/2010/main" val="165182297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19</a:t>
            </a:fld>
            <a:endParaRPr lang="en-US"/>
          </a:p>
        </p:txBody>
      </p:sp>
      <p:sp>
        <p:nvSpPr>
          <p:cNvPr id="2" name="TextBox 1"/>
          <p:cNvSpPr txBox="1"/>
          <p:nvPr/>
        </p:nvSpPr>
        <p:spPr>
          <a:xfrm>
            <a:off x="217957" y="1298048"/>
            <a:ext cx="8677468" cy="5262979"/>
          </a:xfrm>
          <a:prstGeom prst="rect">
            <a:avLst/>
          </a:prstGeom>
          <a:noFill/>
        </p:spPr>
        <p:txBody>
          <a:bodyPr wrap="square" rtlCol="0">
            <a:spAutoFit/>
          </a:bodyPr>
          <a:lstStyle/>
          <a:p>
            <a:pPr>
              <a:lnSpc>
                <a:spcPct val="150000"/>
              </a:lnSpc>
            </a:pPr>
            <a:r>
              <a:rPr lang="en-US" sz="2800" dirty="0" smtClean="0"/>
              <a:t>4. Session persistence (</a:t>
            </a:r>
            <a:r>
              <a:rPr lang="en-US" sz="2800" dirty="0" err="1" smtClean="0"/>
              <a:t>ip</a:t>
            </a:r>
            <a:r>
              <a:rPr lang="en-US" sz="2800" dirty="0" smtClean="0"/>
              <a:t> hash)</a:t>
            </a:r>
          </a:p>
          <a:p>
            <a:pPr marL="457200" indent="-457200" algn="just">
              <a:lnSpc>
                <a:spcPct val="150000"/>
              </a:lnSpc>
              <a:buFontTx/>
              <a:buChar char="-"/>
            </a:pPr>
            <a:r>
              <a:rPr lang="en-US" sz="2800" dirty="0" smtClean="0"/>
              <a:t>Đ</a:t>
            </a:r>
            <a:r>
              <a:rPr lang="vi-VN" sz="2800" dirty="0" smtClean="0"/>
              <a:t>ịa </a:t>
            </a:r>
            <a:r>
              <a:rPr lang="vi-VN" sz="2800" dirty="0"/>
              <a:t>chỉ IP của client được sử dụng như khóa của hàm băm để xác định máy chủ nào trong nhóm máy chủ sẽ được chọn xử lý các request của </a:t>
            </a:r>
            <a:r>
              <a:rPr lang="vi-VN" sz="2800" dirty="0" smtClean="0"/>
              <a:t>client</a:t>
            </a:r>
            <a:endParaRPr lang="en-US" sz="2800" dirty="0" smtClean="0"/>
          </a:p>
          <a:p>
            <a:pPr marL="457200" indent="-457200" algn="just">
              <a:lnSpc>
                <a:spcPct val="150000"/>
              </a:lnSpc>
              <a:buFontTx/>
              <a:buChar char="-"/>
            </a:pPr>
            <a:r>
              <a:rPr lang="vi-VN" sz="2800" dirty="0"/>
              <a:t>Phương pháp này đảm bảo rằng các yêu cầu từ cùng một client sẽ luôn được chuyển đến cùng một máy chủ</a:t>
            </a:r>
            <a:endParaRPr lang="en-US" sz="2800" dirty="0" smtClean="0"/>
          </a:p>
        </p:txBody>
      </p:sp>
    </p:spTree>
    <p:extLst>
      <p:ext uri="{BB962C8B-B14F-4D97-AF65-F5344CB8AC3E}">
        <p14:creationId xmlns:p14="http://schemas.microsoft.com/office/powerpoint/2010/main" val="57833530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1142999" y="101615"/>
            <a:ext cx="6858000" cy="772357"/>
          </a:xfrm>
        </p:spPr>
        <p:txBody>
          <a:bodyPr/>
          <a:lstStyle/>
          <a:p>
            <a:pPr algn="ctr"/>
            <a:r>
              <a:rPr lang="en-US" dirty="0"/>
              <a:t>NỘI DUNG</a:t>
            </a:r>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2</a:t>
            </a:fld>
            <a:endParaRPr lang="en-US"/>
          </a:p>
        </p:txBody>
      </p:sp>
      <p:graphicFrame>
        <p:nvGraphicFramePr>
          <p:cNvPr id="5" name="Diagram 4">
            <a:extLst>
              <a:ext uri="{FF2B5EF4-FFF2-40B4-BE49-F238E27FC236}">
                <a16:creationId xmlns:a16="http://schemas.microsoft.com/office/drawing/2014/main" id="{6FE9F9AF-AC65-44F3-A891-ED1E70CA2D28}"/>
              </a:ext>
            </a:extLst>
          </p:cNvPr>
          <p:cNvGraphicFramePr/>
          <p:nvPr>
            <p:extLst>
              <p:ext uri="{D42A27DB-BD31-4B8C-83A1-F6EECF244321}">
                <p14:modId xmlns:p14="http://schemas.microsoft.com/office/powerpoint/2010/main" val="1510978770"/>
              </p:ext>
            </p:extLst>
          </p:nvPr>
        </p:nvGraphicFramePr>
        <p:xfrm>
          <a:off x="697698" y="1358283"/>
          <a:ext cx="7748603" cy="48200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337765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Thuật</a:t>
            </a:r>
            <a:r>
              <a:rPr lang="en-US" b="1" dirty="0" smtClean="0"/>
              <a:t> </a:t>
            </a:r>
            <a:r>
              <a:rPr lang="en-US" b="1" dirty="0" err="1" smtClean="0"/>
              <a:t>toán</a:t>
            </a:r>
            <a:r>
              <a:rPr lang="en-US" b="1" dirty="0" smtClean="0"/>
              <a:t> load balancing </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08DD579-E79D-40BC-A34B-39E6A1EB1D62}" type="slidenum">
              <a:rPr kumimoji="0" lang="en-US" sz="1800" b="0" i="0" u="none" strike="noStrike" kern="1200" cap="none" spc="0" normalizeH="0" baseline="0" noProof="0" smtClean="0">
                <a:ln>
                  <a:noFill/>
                </a:ln>
                <a:solidFill>
                  <a:prstClr val="black"/>
                </a:solidFill>
                <a:effectLst/>
                <a:uLnTx/>
                <a:uFillTx/>
                <a:latin typeface="Arial" panose="020B0604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20</a:t>
            </a:fld>
            <a:endParaRPr kumimoji="0" lang="en-US"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2" name="TextBox 1"/>
          <p:cNvSpPr txBox="1"/>
          <p:nvPr/>
        </p:nvSpPr>
        <p:spPr>
          <a:xfrm>
            <a:off x="217957" y="826764"/>
            <a:ext cx="8677468" cy="5909310"/>
          </a:xfrm>
          <a:prstGeom prst="rect">
            <a:avLst/>
          </a:prstGeom>
          <a:noFill/>
        </p:spPr>
        <p:txBody>
          <a:bodyPr wrap="square" rtlCol="0">
            <a:spAutoFit/>
          </a:bodyPr>
          <a:lstStyle/>
          <a:p>
            <a:pPr lvl="0">
              <a:lnSpc>
                <a:spcPct val="150000"/>
              </a:lnSpc>
            </a:pPr>
            <a:r>
              <a:rPr lang="en-US" sz="2800" dirty="0" smtClean="0">
                <a:solidFill>
                  <a:prstClr val="black"/>
                </a:solidFill>
              </a:rPr>
              <a:t>5. Least Time</a:t>
            </a:r>
          </a:p>
          <a:p>
            <a:pPr marL="457200" lvl="0" indent="-457200" algn="just">
              <a:lnSpc>
                <a:spcPct val="150000"/>
              </a:lnSpc>
              <a:buFontTx/>
              <a:buChar char="-"/>
            </a:pPr>
            <a:r>
              <a:rPr lang="vi-VN" sz="2800" dirty="0" smtClean="0">
                <a:solidFill>
                  <a:prstClr val="black"/>
                </a:solidFill>
                <a:latin typeface="Arial" panose="020B0604020202020204"/>
              </a:rPr>
              <a:t>Việc </a:t>
            </a:r>
            <a:r>
              <a:rPr lang="vi-VN" sz="2800" dirty="0">
                <a:solidFill>
                  <a:prstClr val="black"/>
                </a:solidFill>
                <a:latin typeface="Arial" panose="020B0604020202020204"/>
              </a:rPr>
              <a:t>quyết định sử dụng server nào phụ thuộc vào lượng request active của server và độ trễ khi xử lý của </a:t>
            </a:r>
            <a:r>
              <a:rPr lang="vi-VN" sz="2800" dirty="0" smtClean="0">
                <a:solidFill>
                  <a:prstClr val="black"/>
                </a:solidFill>
                <a:latin typeface="Arial" panose="020B0604020202020204"/>
              </a:rPr>
              <a:t>server</a:t>
            </a:r>
            <a:endParaRPr lang="en-US" sz="2800" dirty="0" smtClean="0">
              <a:solidFill>
                <a:prstClr val="black"/>
              </a:solidFill>
              <a:latin typeface="Arial" panose="020B0604020202020204"/>
            </a:endParaRPr>
          </a:p>
          <a:p>
            <a:pPr marL="457200" lvl="0" indent="-457200" algn="just">
              <a:lnSpc>
                <a:spcPct val="150000"/>
              </a:lnSpc>
              <a:buFontTx/>
              <a:buChar char="-"/>
            </a:pPr>
            <a:r>
              <a:rPr lang="en-US" sz="2800" dirty="0" err="1">
                <a:solidFill>
                  <a:prstClr val="black"/>
                </a:solidFill>
              </a:rPr>
              <a:t>C</a:t>
            </a:r>
            <a:r>
              <a:rPr lang="en-US" sz="2800" dirty="0" err="1" smtClean="0">
                <a:solidFill>
                  <a:prstClr val="black"/>
                </a:solidFill>
              </a:rPr>
              <a:t>họn</a:t>
            </a:r>
            <a:r>
              <a:rPr lang="en-US" sz="2800" dirty="0" smtClean="0">
                <a:solidFill>
                  <a:prstClr val="black"/>
                </a:solidFill>
              </a:rPr>
              <a:t> </a:t>
            </a:r>
            <a:r>
              <a:rPr lang="en-US" sz="2800" dirty="0">
                <a:solidFill>
                  <a:prstClr val="black"/>
                </a:solidFill>
              </a:rPr>
              <a:t>server </a:t>
            </a:r>
            <a:r>
              <a:rPr lang="en-US" sz="2800" dirty="0" err="1">
                <a:solidFill>
                  <a:prstClr val="black"/>
                </a:solidFill>
              </a:rPr>
              <a:t>ít</a:t>
            </a:r>
            <a:r>
              <a:rPr lang="en-US" sz="2800" dirty="0">
                <a:solidFill>
                  <a:prstClr val="black"/>
                </a:solidFill>
              </a:rPr>
              <a:t> connection </a:t>
            </a:r>
            <a:r>
              <a:rPr lang="en-US" sz="2800" dirty="0" err="1">
                <a:solidFill>
                  <a:prstClr val="black"/>
                </a:solidFill>
              </a:rPr>
              <a:t>và</a:t>
            </a:r>
            <a:r>
              <a:rPr lang="en-US" sz="2800" dirty="0">
                <a:solidFill>
                  <a:prstClr val="black"/>
                </a:solidFill>
              </a:rPr>
              <a:t> </a:t>
            </a:r>
            <a:r>
              <a:rPr lang="en-US" sz="2800" dirty="0" err="1">
                <a:solidFill>
                  <a:prstClr val="black"/>
                </a:solidFill>
              </a:rPr>
              <a:t>độ</a:t>
            </a:r>
            <a:r>
              <a:rPr lang="en-US" sz="2800" dirty="0">
                <a:solidFill>
                  <a:prstClr val="black"/>
                </a:solidFill>
              </a:rPr>
              <a:t> </a:t>
            </a:r>
            <a:r>
              <a:rPr lang="en-US" sz="2800" dirty="0" err="1">
                <a:solidFill>
                  <a:prstClr val="black"/>
                </a:solidFill>
              </a:rPr>
              <a:t>trễ</a:t>
            </a:r>
            <a:r>
              <a:rPr lang="en-US" sz="2800" dirty="0">
                <a:solidFill>
                  <a:prstClr val="black"/>
                </a:solidFill>
              </a:rPr>
              <a:t> </a:t>
            </a:r>
            <a:r>
              <a:rPr lang="en-US" sz="2800" dirty="0" err="1">
                <a:solidFill>
                  <a:prstClr val="black"/>
                </a:solidFill>
              </a:rPr>
              <a:t>thấp</a:t>
            </a:r>
            <a:r>
              <a:rPr lang="en-US" sz="2800" dirty="0">
                <a:solidFill>
                  <a:prstClr val="black"/>
                </a:solidFill>
              </a:rPr>
              <a:t> </a:t>
            </a:r>
            <a:r>
              <a:rPr lang="en-US" sz="2800" dirty="0" err="1" smtClean="0">
                <a:solidFill>
                  <a:prstClr val="black"/>
                </a:solidFill>
              </a:rPr>
              <a:t>nhất</a:t>
            </a:r>
            <a:endParaRPr lang="en-US" sz="2800" dirty="0" smtClean="0">
              <a:solidFill>
                <a:prstClr val="black"/>
              </a:solidFill>
            </a:endParaRPr>
          </a:p>
          <a:p>
            <a:pPr marL="457200" lvl="0" indent="-457200" algn="just">
              <a:lnSpc>
                <a:spcPct val="150000"/>
              </a:lnSpc>
              <a:buFontTx/>
              <a:buChar char="-"/>
            </a:pPr>
            <a:r>
              <a:rPr lang="en-US" sz="2800" dirty="0" err="1" smtClean="0">
                <a:solidFill>
                  <a:prstClr val="black"/>
                </a:solidFill>
              </a:rPr>
              <a:t>Tính</a:t>
            </a:r>
            <a:r>
              <a:rPr lang="en-US" sz="2800" dirty="0" smtClean="0">
                <a:solidFill>
                  <a:prstClr val="black"/>
                </a:solidFill>
              </a:rPr>
              <a:t> </a:t>
            </a:r>
            <a:r>
              <a:rPr lang="en-US" sz="2800" dirty="0" err="1">
                <a:solidFill>
                  <a:prstClr val="black"/>
                </a:solidFill>
              </a:rPr>
              <a:t>độ</a:t>
            </a:r>
            <a:r>
              <a:rPr lang="en-US" sz="2800" dirty="0">
                <a:solidFill>
                  <a:prstClr val="black"/>
                </a:solidFill>
              </a:rPr>
              <a:t> </a:t>
            </a:r>
            <a:r>
              <a:rPr lang="en-US" sz="2800" dirty="0" err="1">
                <a:solidFill>
                  <a:prstClr val="black"/>
                </a:solidFill>
              </a:rPr>
              <a:t>trễ</a:t>
            </a:r>
            <a:r>
              <a:rPr lang="en-US" sz="2800" dirty="0">
                <a:solidFill>
                  <a:prstClr val="black"/>
                </a:solidFill>
              </a:rPr>
              <a:t> </a:t>
            </a:r>
            <a:r>
              <a:rPr lang="en-US" sz="2800" dirty="0" err="1" smtClean="0">
                <a:solidFill>
                  <a:prstClr val="black"/>
                </a:solidFill>
              </a:rPr>
              <a:t>phụ</a:t>
            </a:r>
            <a:r>
              <a:rPr lang="en-US" sz="2800" dirty="0" smtClean="0">
                <a:solidFill>
                  <a:prstClr val="black"/>
                </a:solidFill>
              </a:rPr>
              <a:t> </a:t>
            </a:r>
            <a:r>
              <a:rPr lang="en-US" sz="2800" dirty="0" err="1">
                <a:solidFill>
                  <a:prstClr val="black"/>
                </a:solidFill>
              </a:rPr>
              <a:t>thuộc</a:t>
            </a:r>
            <a:r>
              <a:rPr lang="en-US" sz="2800" dirty="0">
                <a:solidFill>
                  <a:prstClr val="black"/>
                </a:solidFill>
              </a:rPr>
              <a:t> </a:t>
            </a:r>
            <a:r>
              <a:rPr lang="en-US" sz="2800" dirty="0" err="1">
                <a:solidFill>
                  <a:prstClr val="black"/>
                </a:solidFill>
              </a:rPr>
              <a:t>vào</a:t>
            </a:r>
            <a:r>
              <a:rPr lang="en-US" sz="2800" dirty="0">
                <a:solidFill>
                  <a:prstClr val="black"/>
                </a:solidFill>
              </a:rPr>
              <a:t> </a:t>
            </a:r>
            <a:r>
              <a:rPr lang="en-US" sz="2800" dirty="0" err="1">
                <a:solidFill>
                  <a:prstClr val="black"/>
                </a:solidFill>
              </a:rPr>
              <a:t>tham</a:t>
            </a:r>
            <a:r>
              <a:rPr lang="en-US" sz="2800" dirty="0">
                <a:solidFill>
                  <a:prstClr val="black"/>
                </a:solidFill>
              </a:rPr>
              <a:t> </a:t>
            </a:r>
            <a:r>
              <a:rPr lang="en-US" sz="2800" dirty="0" err="1">
                <a:solidFill>
                  <a:prstClr val="black"/>
                </a:solidFill>
              </a:rPr>
              <a:t>số</a:t>
            </a:r>
            <a:r>
              <a:rPr lang="en-US" sz="2800" dirty="0">
                <a:solidFill>
                  <a:prstClr val="black"/>
                </a:solidFill>
              </a:rPr>
              <a:t> </a:t>
            </a:r>
            <a:r>
              <a:rPr lang="en-US" sz="2800" dirty="0" err="1">
                <a:solidFill>
                  <a:prstClr val="black"/>
                </a:solidFill>
              </a:rPr>
              <a:t>đầu</a:t>
            </a:r>
            <a:r>
              <a:rPr lang="en-US" sz="2800" dirty="0">
                <a:solidFill>
                  <a:prstClr val="black"/>
                </a:solidFill>
              </a:rPr>
              <a:t> </a:t>
            </a:r>
            <a:r>
              <a:rPr lang="en-US" sz="2800" dirty="0" err="1">
                <a:solidFill>
                  <a:prstClr val="black"/>
                </a:solidFill>
              </a:rPr>
              <a:t>vào</a:t>
            </a:r>
            <a:r>
              <a:rPr lang="en-US" sz="2800" dirty="0">
                <a:solidFill>
                  <a:prstClr val="black"/>
                </a:solidFill>
              </a:rPr>
              <a:t> </a:t>
            </a:r>
            <a:r>
              <a:rPr lang="en-US" sz="2800" dirty="0" err="1" smtClean="0">
                <a:solidFill>
                  <a:prstClr val="black"/>
                </a:solidFill>
              </a:rPr>
              <a:t>least_time</a:t>
            </a:r>
            <a:r>
              <a:rPr lang="en-US" sz="2800" dirty="0">
                <a:solidFill>
                  <a:prstClr val="black"/>
                </a:solidFill>
              </a:rPr>
              <a:t>: </a:t>
            </a:r>
            <a:r>
              <a:rPr lang="en-US" sz="2800" dirty="0" err="1" smtClean="0">
                <a:solidFill>
                  <a:prstClr val="black"/>
                </a:solidFill>
              </a:rPr>
              <a:t>thời</a:t>
            </a:r>
            <a:r>
              <a:rPr lang="en-US" sz="2800" dirty="0" smtClean="0">
                <a:solidFill>
                  <a:prstClr val="black"/>
                </a:solidFill>
              </a:rPr>
              <a:t> </a:t>
            </a:r>
            <a:r>
              <a:rPr lang="en-US" sz="2800" dirty="0" err="1">
                <a:solidFill>
                  <a:prstClr val="black"/>
                </a:solidFill>
              </a:rPr>
              <a:t>gian</a:t>
            </a:r>
            <a:r>
              <a:rPr lang="en-US" sz="2800" dirty="0">
                <a:solidFill>
                  <a:prstClr val="black"/>
                </a:solidFill>
              </a:rPr>
              <a:t> connect </a:t>
            </a:r>
            <a:r>
              <a:rPr lang="en-US" sz="2800" dirty="0" err="1">
                <a:solidFill>
                  <a:prstClr val="black"/>
                </a:solidFill>
              </a:rPr>
              <a:t>đến</a:t>
            </a:r>
            <a:r>
              <a:rPr lang="en-US" sz="2800" dirty="0">
                <a:solidFill>
                  <a:prstClr val="black"/>
                </a:solidFill>
              </a:rPr>
              <a:t> upstream server, </a:t>
            </a:r>
            <a:r>
              <a:rPr lang="en-US" sz="2800" dirty="0" err="1" smtClean="0">
                <a:solidFill>
                  <a:prstClr val="black"/>
                </a:solidFill>
              </a:rPr>
              <a:t>thời</a:t>
            </a:r>
            <a:r>
              <a:rPr lang="en-US" sz="2800" dirty="0" smtClean="0">
                <a:solidFill>
                  <a:prstClr val="black"/>
                </a:solidFill>
              </a:rPr>
              <a:t> </a:t>
            </a:r>
            <a:r>
              <a:rPr lang="en-US" sz="2800" dirty="0" err="1">
                <a:solidFill>
                  <a:prstClr val="black"/>
                </a:solidFill>
              </a:rPr>
              <a:t>gian</a:t>
            </a:r>
            <a:r>
              <a:rPr lang="en-US" sz="2800" dirty="0">
                <a:solidFill>
                  <a:prstClr val="black"/>
                </a:solidFill>
              </a:rPr>
              <a:t> </a:t>
            </a:r>
            <a:r>
              <a:rPr lang="en-US" sz="2800" dirty="0" err="1">
                <a:solidFill>
                  <a:prstClr val="black"/>
                </a:solidFill>
              </a:rPr>
              <a:t>nhận</a:t>
            </a:r>
            <a:r>
              <a:rPr lang="en-US" sz="2800" dirty="0">
                <a:solidFill>
                  <a:prstClr val="black"/>
                </a:solidFill>
              </a:rPr>
              <a:t> </a:t>
            </a:r>
            <a:r>
              <a:rPr lang="en-US" sz="2800" dirty="0" err="1">
                <a:solidFill>
                  <a:prstClr val="black"/>
                </a:solidFill>
              </a:rPr>
              <a:t>về</a:t>
            </a:r>
            <a:r>
              <a:rPr lang="en-US" sz="2800" dirty="0">
                <a:solidFill>
                  <a:prstClr val="black"/>
                </a:solidFill>
              </a:rPr>
              <a:t> </a:t>
            </a:r>
            <a:r>
              <a:rPr lang="en-US" sz="2800" dirty="0" err="1">
                <a:solidFill>
                  <a:prstClr val="black"/>
                </a:solidFill>
              </a:rPr>
              <a:t>những</a:t>
            </a:r>
            <a:r>
              <a:rPr lang="en-US" sz="2800" dirty="0">
                <a:solidFill>
                  <a:prstClr val="black"/>
                </a:solidFill>
              </a:rPr>
              <a:t> byte </a:t>
            </a:r>
            <a:r>
              <a:rPr lang="en-US" sz="2800" dirty="0" err="1">
                <a:solidFill>
                  <a:prstClr val="black"/>
                </a:solidFill>
              </a:rPr>
              <a:t>dữ</a:t>
            </a:r>
            <a:r>
              <a:rPr lang="en-US" sz="2800" dirty="0">
                <a:solidFill>
                  <a:prstClr val="black"/>
                </a:solidFill>
              </a:rPr>
              <a:t> </a:t>
            </a:r>
            <a:r>
              <a:rPr lang="en-US" sz="2800" dirty="0" err="1">
                <a:solidFill>
                  <a:prstClr val="black"/>
                </a:solidFill>
              </a:rPr>
              <a:t>liệu</a:t>
            </a:r>
            <a:r>
              <a:rPr lang="en-US" sz="2800" dirty="0">
                <a:solidFill>
                  <a:prstClr val="black"/>
                </a:solidFill>
              </a:rPr>
              <a:t> </a:t>
            </a:r>
            <a:r>
              <a:rPr lang="en-US" sz="2800" dirty="0" err="1">
                <a:solidFill>
                  <a:prstClr val="black"/>
                </a:solidFill>
              </a:rPr>
              <a:t>đầu</a:t>
            </a:r>
            <a:r>
              <a:rPr lang="en-US" sz="2800" dirty="0">
                <a:solidFill>
                  <a:prstClr val="black"/>
                </a:solidFill>
              </a:rPr>
              <a:t> </a:t>
            </a:r>
            <a:r>
              <a:rPr lang="en-US" sz="2800" dirty="0" err="1" smtClean="0">
                <a:solidFill>
                  <a:prstClr val="black"/>
                </a:solidFill>
              </a:rPr>
              <a:t>tiên</a:t>
            </a:r>
            <a:r>
              <a:rPr lang="en-US" sz="2800" dirty="0">
                <a:solidFill>
                  <a:prstClr val="black"/>
                </a:solidFill>
              </a:rPr>
              <a:t>, </a:t>
            </a:r>
            <a:r>
              <a:rPr lang="en-US" sz="2800" dirty="0" err="1" smtClean="0">
                <a:solidFill>
                  <a:prstClr val="black"/>
                </a:solidFill>
              </a:rPr>
              <a:t>thời</a:t>
            </a:r>
            <a:r>
              <a:rPr lang="en-US" sz="2800" dirty="0" smtClean="0">
                <a:solidFill>
                  <a:prstClr val="black"/>
                </a:solidFill>
              </a:rPr>
              <a:t> </a:t>
            </a:r>
            <a:r>
              <a:rPr lang="en-US" sz="2800" dirty="0" err="1">
                <a:solidFill>
                  <a:prstClr val="black"/>
                </a:solidFill>
              </a:rPr>
              <a:t>gian</a:t>
            </a:r>
            <a:r>
              <a:rPr lang="en-US" sz="2800" dirty="0">
                <a:solidFill>
                  <a:prstClr val="black"/>
                </a:solidFill>
              </a:rPr>
              <a:t> </a:t>
            </a:r>
            <a:r>
              <a:rPr lang="en-US" sz="2800" dirty="0" err="1">
                <a:solidFill>
                  <a:prstClr val="black"/>
                </a:solidFill>
              </a:rPr>
              <a:t>nhận</a:t>
            </a:r>
            <a:r>
              <a:rPr lang="en-US" sz="2800" dirty="0">
                <a:solidFill>
                  <a:prstClr val="black"/>
                </a:solidFill>
              </a:rPr>
              <a:t> </a:t>
            </a:r>
            <a:r>
              <a:rPr lang="en-US" sz="2800" dirty="0" err="1">
                <a:solidFill>
                  <a:prstClr val="black"/>
                </a:solidFill>
              </a:rPr>
              <a:t>hết</a:t>
            </a:r>
            <a:r>
              <a:rPr lang="en-US" sz="2800" dirty="0">
                <a:solidFill>
                  <a:prstClr val="black"/>
                </a:solidFill>
              </a:rPr>
              <a:t> </a:t>
            </a:r>
            <a:r>
              <a:rPr lang="en-US" sz="2800" dirty="0" err="1">
                <a:solidFill>
                  <a:prstClr val="black"/>
                </a:solidFill>
              </a:rPr>
              <a:t>toàn</a:t>
            </a:r>
            <a:r>
              <a:rPr lang="en-US" sz="2800" dirty="0">
                <a:solidFill>
                  <a:prstClr val="black"/>
                </a:solidFill>
              </a:rPr>
              <a:t> </a:t>
            </a:r>
            <a:r>
              <a:rPr lang="en-US" sz="2800" dirty="0" err="1">
                <a:solidFill>
                  <a:prstClr val="black"/>
                </a:solidFill>
              </a:rPr>
              <a:t>bộ</a:t>
            </a:r>
            <a:r>
              <a:rPr lang="en-US" sz="2800" dirty="0">
                <a:solidFill>
                  <a:prstClr val="black"/>
                </a:solidFill>
              </a:rPr>
              <a:t> </a:t>
            </a:r>
            <a:r>
              <a:rPr lang="en-US" sz="2800" dirty="0" err="1">
                <a:solidFill>
                  <a:prstClr val="black"/>
                </a:solidFill>
              </a:rPr>
              <a:t>dữ</a:t>
            </a:r>
            <a:r>
              <a:rPr lang="en-US" sz="2800" dirty="0">
                <a:solidFill>
                  <a:prstClr val="black"/>
                </a:solidFill>
              </a:rPr>
              <a:t> </a:t>
            </a:r>
            <a:r>
              <a:rPr lang="en-US" sz="2800" dirty="0" err="1">
                <a:solidFill>
                  <a:prstClr val="black"/>
                </a:solidFill>
              </a:rPr>
              <a:t>liệu</a:t>
            </a:r>
            <a:endParaRPr lang="en-US" sz="2800" dirty="0" smtClean="0">
              <a:solidFill>
                <a:prstClr val="black"/>
              </a:solidFill>
            </a:endParaRPr>
          </a:p>
        </p:txBody>
      </p:sp>
    </p:spTree>
    <p:extLst>
      <p:ext uri="{BB962C8B-B14F-4D97-AF65-F5344CB8AC3E}">
        <p14:creationId xmlns:p14="http://schemas.microsoft.com/office/powerpoint/2010/main" val="13825780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Phát</a:t>
            </a:r>
            <a:r>
              <a:rPr lang="en-US" b="1" dirty="0" smtClean="0"/>
              <a:t> </a:t>
            </a:r>
            <a:r>
              <a:rPr lang="en-US" b="1" dirty="0" err="1" smtClean="0"/>
              <a:t>triển</a:t>
            </a:r>
            <a:r>
              <a:rPr lang="en-US" b="1" dirty="0" smtClean="0"/>
              <a:t> </a:t>
            </a:r>
            <a:r>
              <a:rPr lang="en-US" b="1" dirty="0" err="1" smtClean="0"/>
              <a:t>phần</a:t>
            </a:r>
            <a:r>
              <a:rPr lang="en-US" b="1" dirty="0" smtClean="0"/>
              <a:t> </a:t>
            </a:r>
            <a:r>
              <a:rPr lang="en-US" b="1" dirty="0" err="1" smtClean="0"/>
              <a:t>mềm</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08DD579-E79D-40BC-A34B-39E6A1EB1D62}" type="slidenum">
              <a:rPr kumimoji="0" lang="en-US" sz="1800" b="0" i="0" u="none" strike="noStrike" kern="1200" cap="none" spc="0" normalizeH="0" baseline="0" noProof="0" smtClean="0">
                <a:ln>
                  <a:noFill/>
                </a:ln>
                <a:solidFill>
                  <a:prstClr val="black"/>
                </a:solidFill>
                <a:effectLst/>
                <a:uLnTx/>
                <a:uFillTx/>
                <a:latin typeface="Arial" panose="020B0604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21</a:t>
            </a:fld>
            <a:endParaRPr kumimoji="0" lang="en-US"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2" name="TextBox 1"/>
          <p:cNvSpPr txBox="1"/>
          <p:nvPr/>
        </p:nvSpPr>
        <p:spPr>
          <a:xfrm>
            <a:off x="217957" y="826764"/>
            <a:ext cx="8677468" cy="658835"/>
          </a:xfrm>
          <a:prstGeom prst="rect">
            <a:avLst/>
          </a:prstGeom>
          <a:noFill/>
        </p:spPr>
        <p:txBody>
          <a:bodyPr wrap="square" rtlCol="0">
            <a:spAutoFit/>
          </a:bodyPr>
          <a:lstStyle/>
          <a:p>
            <a:pPr lvl="0">
              <a:lnSpc>
                <a:spcPct val="150000"/>
              </a:lnSpc>
            </a:pPr>
            <a:r>
              <a:rPr lang="en-US" sz="2800" dirty="0" smtClean="0">
                <a:solidFill>
                  <a:prstClr val="black"/>
                </a:solidFill>
              </a:rPr>
              <a:t>1. </a:t>
            </a:r>
            <a:r>
              <a:rPr lang="en-US" sz="2800" dirty="0" err="1" smtClean="0">
                <a:solidFill>
                  <a:prstClr val="black"/>
                </a:solidFill>
              </a:rPr>
              <a:t>JHipster</a:t>
            </a:r>
            <a:endParaRPr lang="en-US" sz="2800" dirty="0" smtClean="0">
              <a:solidFill>
                <a:prstClr val="black"/>
              </a:solidFill>
            </a:endParaRPr>
          </a:p>
        </p:txBody>
      </p:sp>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815116" y="1485599"/>
            <a:ext cx="7134565" cy="2843805"/>
          </a:xfrm>
          <a:prstGeom prst="rect">
            <a:avLst/>
          </a:prstGeom>
        </p:spPr>
      </p:pic>
      <p:sp>
        <p:nvSpPr>
          <p:cNvPr id="3" name="TextBox 2"/>
          <p:cNvSpPr txBox="1"/>
          <p:nvPr/>
        </p:nvSpPr>
        <p:spPr>
          <a:xfrm>
            <a:off x="653143" y="4609531"/>
            <a:ext cx="7982333" cy="1951496"/>
          </a:xfrm>
          <a:prstGeom prst="rect">
            <a:avLst/>
          </a:prstGeom>
          <a:noFill/>
        </p:spPr>
        <p:txBody>
          <a:bodyPr wrap="square" rtlCol="0">
            <a:spAutoFit/>
          </a:bodyPr>
          <a:lstStyle/>
          <a:p>
            <a:pPr marL="285750" indent="-285750">
              <a:lnSpc>
                <a:spcPct val="150000"/>
              </a:lnSpc>
              <a:buFontTx/>
              <a:buChar char="-"/>
            </a:pPr>
            <a:r>
              <a:rPr lang="en-US" sz="2800" dirty="0" smtClean="0"/>
              <a:t>Service registry</a:t>
            </a:r>
          </a:p>
          <a:p>
            <a:pPr marL="285750" indent="-285750">
              <a:lnSpc>
                <a:spcPct val="150000"/>
              </a:lnSpc>
              <a:buFontTx/>
              <a:buChar char="-"/>
            </a:pPr>
            <a:r>
              <a:rPr lang="en-US" sz="2800" dirty="0" err="1" smtClean="0"/>
              <a:t>Microservices</a:t>
            </a:r>
            <a:endParaRPr lang="en-US" sz="2800" dirty="0" smtClean="0"/>
          </a:p>
          <a:p>
            <a:pPr marL="285750" indent="-285750">
              <a:lnSpc>
                <a:spcPct val="150000"/>
              </a:lnSpc>
              <a:buFontTx/>
              <a:buChar char="-"/>
            </a:pPr>
            <a:r>
              <a:rPr lang="en-US" sz="2800" dirty="0"/>
              <a:t>Gateway</a:t>
            </a:r>
            <a:r>
              <a:rPr lang="en-US" sz="2800" dirty="0" smtClean="0"/>
              <a:t> </a:t>
            </a:r>
            <a:endParaRPr lang="en-US" sz="2800" dirty="0"/>
          </a:p>
        </p:txBody>
      </p:sp>
    </p:spTree>
    <p:extLst>
      <p:ext uri="{BB962C8B-B14F-4D97-AF65-F5344CB8AC3E}">
        <p14:creationId xmlns:p14="http://schemas.microsoft.com/office/powerpoint/2010/main" val="20841496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0" y="0"/>
            <a:ext cx="8210550" cy="772357"/>
          </a:xfrm>
        </p:spPr>
        <p:txBody>
          <a:bodyPr/>
          <a:lstStyle/>
          <a:p>
            <a:pPr algn="ctr"/>
            <a:r>
              <a:rPr lang="en-US" b="1" dirty="0" err="1" smtClean="0"/>
              <a:t>Phát</a:t>
            </a:r>
            <a:r>
              <a:rPr lang="en-US" b="1" dirty="0" smtClean="0"/>
              <a:t> </a:t>
            </a:r>
            <a:r>
              <a:rPr lang="en-US" b="1" dirty="0" err="1" smtClean="0"/>
              <a:t>triển</a:t>
            </a:r>
            <a:r>
              <a:rPr lang="en-US" b="1" dirty="0" smtClean="0"/>
              <a:t> </a:t>
            </a:r>
            <a:r>
              <a:rPr lang="en-US" b="1" dirty="0" err="1" smtClean="0"/>
              <a:t>phần</a:t>
            </a:r>
            <a:r>
              <a:rPr lang="en-US" b="1" dirty="0" smtClean="0"/>
              <a:t> </a:t>
            </a:r>
            <a:r>
              <a:rPr lang="en-US" b="1" dirty="0" err="1" smtClean="0"/>
              <a:t>mềm</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08DD579-E79D-40BC-A34B-39E6A1EB1D62}" type="slidenum">
              <a:rPr kumimoji="0" lang="en-US" sz="1800" b="0" i="0" u="none" strike="noStrike" kern="1200" cap="none" spc="0" normalizeH="0" baseline="0" noProof="0" smtClean="0">
                <a:ln>
                  <a:noFill/>
                </a:ln>
                <a:solidFill>
                  <a:prstClr val="black"/>
                </a:solidFill>
                <a:effectLst/>
                <a:uLnTx/>
                <a:uFillTx/>
                <a:latin typeface="Arial" panose="020B06040202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22</a:t>
            </a:fld>
            <a:endParaRPr kumimoji="0" lang="en-US" sz="1800" b="0" i="0" u="none" strike="noStrike" kern="1200" cap="none" spc="0" normalizeH="0" baseline="0" noProof="0">
              <a:ln>
                <a:noFill/>
              </a:ln>
              <a:solidFill>
                <a:prstClr val="black"/>
              </a:solidFill>
              <a:effectLst/>
              <a:uLnTx/>
              <a:uFillTx/>
              <a:latin typeface="Arial" panose="020B0604020202020204"/>
              <a:ea typeface="+mn-ea"/>
              <a:cs typeface="+mn-cs"/>
            </a:endParaRPr>
          </a:p>
        </p:txBody>
      </p:sp>
      <p:sp>
        <p:nvSpPr>
          <p:cNvPr id="2" name="TextBox 1"/>
          <p:cNvSpPr txBox="1"/>
          <p:nvPr/>
        </p:nvSpPr>
        <p:spPr>
          <a:xfrm>
            <a:off x="217957" y="826764"/>
            <a:ext cx="8677468" cy="738664"/>
          </a:xfrm>
          <a:prstGeom prst="rect">
            <a:avLst/>
          </a:prstGeom>
          <a:noFill/>
        </p:spPr>
        <p:txBody>
          <a:bodyPr wrap="square" rtlCol="0">
            <a:spAutoFit/>
          </a:bodyPr>
          <a:lstStyle/>
          <a:p>
            <a:pPr lvl="0">
              <a:lnSpc>
                <a:spcPct val="150000"/>
              </a:lnSpc>
            </a:pPr>
            <a:r>
              <a:rPr lang="en-US" sz="2800" dirty="0">
                <a:solidFill>
                  <a:prstClr val="black"/>
                </a:solidFill>
              </a:rPr>
              <a:t>2</a:t>
            </a:r>
            <a:r>
              <a:rPr lang="en-US" sz="2800" dirty="0" smtClean="0">
                <a:solidFill>
                  <a:prstClr val="black"/>
                </a:solidFill>
              </a:rPr>
              <a:t>. Nginx</a:t>
            </a:r>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739918" y="1750779"/>
            <a:ext cx="8012196" cy="4295458"/>
          </a:xfrm>
          <a:prstGeom prst="rect">
            <a:avLst/>
          </a:prstGeom>
        </p:spPr>
      </p:pic>
    </p:spTree>
    <p:extLst>
      <p:ext uri="{BB962C8B-B14F-4D97-AF65-F5344CB8AC3E}">
        <p14:creationId xmlns:p14="http://schemas.microsoft.com/office/powerpoint/2010/main" val="33716381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21E36A-50A6-4F56-B4C0-92483DBF0803}"/>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23</a:t>
            </a:fld>
            <a:endParaRPr lang="en-US"/>
          </a:p>
        </p:txBody>
      </p:sp>
      <p:sp>
        <p:nvSpPr>
          <p:cNvPr id="14" name="Title 13">
            <a:extLst>
              <a:ext uri="{FF2B5EF4-FFF2-40B4-BE49-F238E27FC236}">
                <a16:creationId xmlns:a16="http://schemas.microsoft.com/office/drawing/2014/main" id="{4AFFEEBA-2A6D-4D5F-8C8C-E48A3EDF6FEF}"/>
              </a:ext>
            </a:extLst>
          </p:cNvPr>
          <p:cNvSpPr>
            <a:spLocks noGrp="1"/>
          </p:cNvSpPr>
          <p:nvPr>
            <p:ph type="ctrTitle"/>
          </p:nvPr>
        </p:nvSpPr>
        <p:spPr>
          <a:xfrm>
            <a:off x="1320454" y="135206"/>
            <a:ext cx="6858000" cy="772357"/>
          </a:xfrm>
        </p:spPr>
        <p:txBody>
          <a:bodyPr/>
          <a:lstStyle/>
          <a:p>
            <a:pPr algn="ctr"/>
            <a:r>
              <a:rPr lang="en-US" sz="4400" b="1" dirty="0" err="1" smtClean="0"/>
              <a:t>Kiểm</a:t>
            </a:r>
            <a:r>
              <a:rPr lang="en-US" sz="4400" b="1" dirty="0" smtClean="0"/>
              <a:t> </a:t>
            </a:r>
            <a:r>
              <a:rPr lang="en-US" sz="4400" b="1" dirty="0" err="1" smtClean="0"/>
              <a:t>thử</a:t>
            </a:r>
            <a:endParaRPr lang="en-US" sz="4400" b="1" dirty="0"/>
          </a:p>
        </p:txBody>
      </p:sp>
      <p:sp>
        <p:nvSpPr>
          <p:cNvPr id="4" name="TextBox 3"/>
          <p:cNvSpPr txBox="1"/>
          <p:nvPr/>
        </p:nvSpPr>
        <p:spPr>
          <a:xfrm>
            <a:off x="634654" y="1138335"/>
            <a:ext cx="8229600" cy="5262979"/>
          </a:xfrm>
          <a:prstGeom prst="rect">
            <a:avLst/>
          </a:prstGeom>
          <a:noFill/>
        </p:spPr>
        <p:txBody>
          <a:bodyPr wrap="square" rtlCol="0">
            <a:spAutoFit/>
          </a:bodyPr>
          <a:lstStyle/>
          <a:p>
            <a:pPr lvl="0" algn="just">
              <a:lnSpc>
                <a:spcPct val="150000"/>
              </a:lnSpc>
            </a:pPr>
            <a:r>
              <a:rPr lang="en-US" sz="2800" dirty="0" smtClean="0"/>
              <a:t>- </a:t>
            </a:r>
            <a:r>
              <a:rPr lang="en-US" sz="2800" dirty="0" err="1" smtClean="0"/>
              <a:t>Tạo</a:t>
            </a:r>
            <a:r>
              <a:rPr lang="en-US" sz="2800" dirty="0" smtClean="0"/>
              <a:t> </a:t>
            </a:r>
            <a:r>
              <a:rPr lang="en-US" sz="2800" dirty="0" err="1"/>
              <a:t>ra</a:t>
            </a:r>
            <a:r>
              <a:rPr lang="en-US" sz="2800" dirty="0"/>
              <a:t> 2 </a:t>
            </a:r>
            <a:r>
              <a:rPr lang="en-US" sz="2800" dirty="0" err="1"/>
              <a:t>bản</a:t>
            </a:r>
            <a:r>
              <a:rPr lang="en-US" sz="2800" dirty="0"/>
              <a:t> </a:t>
            </a:r>
            <a:r>
              <a:rPr lang="en-US" sz="2800" dirty="0" err="1"/>
              <a:t>sao</a:t>
            </a:r>
            <a:r>
              <a:rPr lang="en-US" sz="2800" dirty="0"/>
              <a:t> gateway:</a:t>
            </a:r>
          </a:p>
          <a:p>
            <a:pPr algn="just">
              <a:lnSpc>
                <a:spcPct val="150000"/>
              </a:lnSpc>
            </a:pPr>
            <a:r>
              <a:rPr lang="en-US" sz="2800" dirty="0"/>
              <a:t>Gateway_1: </a:t>
            </a:r>
            <a:r>
              <a:rPr lang="en-US" sz="2800" dirty="0" err="1"/>
              <a:t>được</a:t>
            </a:r>
            <a:r>
              <a:rPr lang="en-US" sz="2800" dirty="0"/>
              <a:t> build ở </a:t>
            </a:r>
            <a:r>
              <a:rPr lang="en-US" sz="2800" dirty="0" err="1"/>
              <a:t>cổng</a:t>
            </a:r>
            <a:r>
              <a:rPr lang="en-US" sz="2800" dirty="0"/>
              <a:t> localhost:8080</a:t>
            </a:r>
          </a:p>
          <a:p>
            <a:pPr algn="just">
              <a:lnSpc>
                <a:spcPct val="150000"/>
              </a:lnSpc>
            </a:pPr>
            <a:r>
              <a:rPr lang="en-US" sz="2800" dirty="0"/>
              <a:t>Gateway_2: </a:t>
            </a:r>
            <a:r>
              <a:rPr lang="en-US" sz="2800" dirty="0" err="1"/>
              <a:t>được</a:t>
            </a:r>
            <a:r>
              <a:rPr lang="en-US" sz="2800" dirty="0"/>
              <a:t> build ở </a:t>
            </a:r>
            <a:r>
              <a:rPr lang="en-US" sz="2800" dirty="0" err="1"/>
              <a:t>cổng</a:t>
            </a:r>
            <a:r>
              <a:rPr lang="en-US" sz="2800" dirty="0"/>
              <a:t> </a:t>
            </a:r>
            <a:r>
              <a:rPr lang="en-US" sz="2800" dirty="0" smtClean="0"/>
              <a:t>localhost:8082</a:t>
            </a:r>
            <a:endParaRPr lang="en-US" sz="2800" dirty="0"/>
          </a:p>
          <a:p>
            <a:pPr lvl="0" algn="just">
              <a:lnSpc>
                <a:spcPct val="150000"/>
              </a:lnSpc>
            </a:pPr>
            <a:r>
              <a:rPr lang="en-US" sz="2800" dirty="0" smtClean="0"/>
              <a:t>- </a:t>
            </a:r>
            <a:r>
              <a:rPr lang="en-US" sz="2800" dirty="0" err="1" smtClean="0"/>
              <a:t>Tạo</a:t>
            </a:r>
            <a:r>
              <a:rPr lang="en-US" sz="2800" dirty="0" smtClean="0"/>
              <a:t> </a:t>
            </a:r>
            <a:r>
              <a:rPr lang="en-US" sz="2800" dirty="0"/>
              <a:t>1 API </a:t>
            </a:r>
            <a:r>
              <a:rPr lang="en-US" sz="2800" dirty="0" err="1"/>
              <a:t>micoservice</a:t>
            </a:r>
            <a:r>
              <a:rPr lang="en-US" sz="2800" dirty="0"/>
              <a:t>: Customer</a:t>
            </a:r>
          </a:p>
          <a:p>
            <a:pPr algn="just">
              <a:lnSpc>
                <a:spcPct val="150000"/>
              </a:lnSpc>
            </a:pPr>
            <a:r>
              <a:rPr lang="en-US" sz="2800" dirty="0" smtClean="0"/>
              <a:t>- </a:t>
            </a:r>
            <a:r>
              <a:rPr lang="en-US" sz="2800" dirty="0" err="1" smtClean="0"/>
              <a:t>Sử</a:t>
            </a:r>
            <a:r>
              <a:rPr lang="en-US" sz="2800" dirty="0" smtClean="0"/>
              <a:t> </a:t>
            </a:r>
            <a:r>
              <a:rPr lang="en-US" sz="2800" dirty="0" err="1"/>
              <a:t>dụng</a:t>
            </a:r>
            <a:r>
              <a:rPr lang="en-US" sz="2800" dirty="0"/>
              <a:t> NGINX </a:t>
            </a:r>
            <a:r>
              <a:rPr lang="en-US" sz="2800" dirty="0" err="1"/>
              <a:t>làm</a:t>
            </a:r>
            <a:r>
              <a:rPr lang="en-US" sz="2800" dirty="0"/>
              <a:t> load balancer </a:t>
            </a:r>
            <a:r>
              <a:rPr lang="en-US" sz="2800" dirty="0" err="1"/>
              <a:t>và</a:t>
            </a:r>
            <a:r>
              <a:rPr lang="en-US" sz="2800" dirty="0"/>
              <a:t> </a:t>
            </a:r>
            <a:r>
              <a:rPr lang="en-US" sz="2800" dirty="0" err="1"/>
              <a:t>áp</a:t>
            </a:r>
            <a:r>
              <a:rPr lang="en-US" sz="2800" dirty="0"/>
              <a:t> </a:t>
            </a:r>
            <a:r>
              <a:rPr lang="en-US" sz="2800" dirty="0" err="1"/>
              <a:t>dụng</a:t>
            </a:r>
            <a:r>
              <a:rPr lang="en-US" sz="2800" dirty="0"/>
              <a:t> </a:t>
            </a:r>
            <a:r>
              <a:rPr lang="en-US" sz="2800" dirty="0" err="1"/>
              <a:t>thuật</a:t>
            </a:r>
            <a:r>
              <a:rPr lang="en-US" sz="2800" dirty="0"/>
              <a:t> </a:t>
            </a:r>
            <a:r>
              <a:rPr lang="en-US" sz="2800" dirty="0" err="1"/>
              <a:t>toán</a:t>
            </a:r>
            <a:r>
              <a:rPr lang="en-US" sz="2800" dirty="0"/>
              <a:t> </a:t>
            </a:r>
            <a:r>
              <a:rPr lang="en-US" sz="2800" b="1" i="1" dirty="0"/>
              <a:t>Weighted Round Robin</a:t>
            </a:r>
            <a:r>
              <a:rPr lang="vi-VN" sz="2800" b="1" i="1" dirty="0"/>
              <a:t>. </a:t>
            </a:r>
            <a:r>
              <a:rPr lang="vi-VN" sz="2800" dirty="0"/>
              <a:t>Server này được build ở cổng localhost:80</a:t>
            </a:r>
            <a:r>
              <a:rPr lang="en-US" sz="2800" dirty="0"/>
              <a:t>. </a:t>
            </a:r>
            <a:r>
              <a:rPr lang="en-US" sz="2800" dirty="0" err="1"/>
              <a:t>Khởi</a:t>
            </a:r>
            <a:r>
              <a:rPr lang="en-US" sz="2800" dirty="0"/>
              <a:t> </a:t>
            </a:r>
            <a:r>
              <a:rPr lang="en-US" sz="2800" dirty="0" err="1"/>
              <a:t>tạo</a:t>
            </a:r>
            <a:r>
              <a:rPr lang="en-US" sz="2800" dirty="0"/>
              <a:t> </a:t>
            </a:r>
            <a:r>
              <a:rPr lang="en-US" sz="2800" dirty="0" err="1"/>
              <a:t>giá</a:t>
            </a:r>
            <a:r>
              <a:rPr lang="en-US" sz="2800" dirty="0"/>
              <a:t> </a:t>
            </a:r>
            <a:r>
              <a:rPr lang="en-US" sz="2800" dirty="0" err="1"/>
              <a:t>trị</a:t>
            </a:r>
            <a:r>
              <a:rPr lang="en-US" sz="2800" dirty="0"/>
              <a:t> weight </a:t>
            </a:r>
            <a:r>
              <a:rPr lang="en-US" sz="2800" dirty="0" err="1" smtClean="0"/>
              <a:t>tại</a:t>
            </a:r>
            <a:r>
              <a:rPr lang="en-US" sz="2800" dirty="0" smtClean="0"/>
              <a:t> </a:t>
            </a:r>
            <a:r>
              <a:rPr lang="en-US" sz="2800" dirty="0"/>
              <a:t>2 gateway </a:t>
            </a:r>
            <a:r>
              <a:rPr lang="en-US" sz="2800" dirty="0" err="1"/>
              <a:t>lần</a:t>
            </a:r>
            <a:r>
              <a:rPr lang="en-US" sz="2800" dirty="0"/>
              <a:t> </a:t>
            </a:r>
            <a:r>
              <a:rPr lang="en-US" sz="2800" dirty="0" err="1"/>
              <a:t>lượt</a:t>
            </a:r>
            <a:r>
              <a:rPr lang="en-US" sz="2800" dirty="0"/>
              <a:t> </a:t>
            </a:r>
            <a:r>
              <a:rPr lang="en-US" sz="2800" dirty="0" err="1"/>
              <a:t>là</a:t>
            </a:r>
            <a:r>
              <a:rPr lang="en-US" sz="2800" dirty="0"/>
              <a:t> 2 </a:t>
            </a:r>
            <a:r>
              <a:rPr lang="en-US" sz="2800" dirty="0" err="1"/>
              <a:t>và</a:t>
            </a:r>
            <a:r>
              <a:rPr lang="en-US" sz="2800" dirty="0"/>
              <a:t> 1</a:t>
            </a:r>
          </a:p>
        </p:txBody>
      </p:sp>
    </p:spTree>
    <p:extLst>
      <p:ext uri="{BB962C8B-B14F-4D97-AF65-F5344CB8AC3E}">
        <p14:creationId xmlns:p14="http://schemas.microsoft.com/office/powerpoint/2010/main" val="295582186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21E36A-50A6-4F56-B4C0-92483DBF0803}"/>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24</a:t>
            </a:fld>
            <a:endParaRPr lang="en-US"/>
          </a:p>
        </p:txBody>
      </p:sp>
      <p:pic>
        <p:nvPicPr>
          <p:cNvPr id="9" name="Shape 98" descr="A close up of a sign&#10;&#10;Description generated with very high confidence">
            <a:extLst>
              <a:ext uri="{FF2B5EF4-FFF2-40B4-BE49-F238E27FC236}">
                <a16:creationId xmlns:a16="http://schemas.microsoft.com/office/drawing/2014/main" id="{0F82B45D-16F2-4CA6-BDDA-6F005FDCEE96}"/>
              </a:ext>
            </a:extLst>
          </p:cNvPr>
          <p:cNvPicPr preferRelativeResize="0"/>
          <p:nvPr/>
        </p:nvPicPr>
        <p:blipFill rotWithShape="1">
          <a:blip r:embed="rId5">
            <a:alphaModFix/>
          </a:blip>
          <a:srcRect/>
          <a:stretch/>
        </p:blipFill>
        <p:spPr>
          <a:xfrm>
            <a:off x="5879" y="-1"/>
            <a:ext cx="742927" cy="873973"/>
          </a:xfrm>
          <a:prstGeom prst="rect">
            <a:avLst/>
          </a:prstGeom>
          <a:noFill/>
          <a:ln>
            <a:noFill/>
          </a:ln>
        </p:spPr>
      </p:pic>
      <p:pic>
        <p:nvPicPr>
          <p:cNvPr id="2" name="T25_Video thuyet trinh_High availability API gateway as platform servic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878" y="1271812"/>
            <a:ext cx="9138121" cy="5160817"/>
          </a:xfrm>
          <a:prstGeom prst="rect">
            <a:avLst/>
          </a:prstGeom>
        </p:spPr>
      </p:pic>
      <p:sp>
        <p:nvSpPr>
          <p:cNvPr id="4" name="Title 3"/>
          <p:cNvSpPr>
            <a:spLocks noGrp="1"/>
          </p:cNvSpPr>
          <p:nvPr>
            <p:ph type="ctrTitle"/>
          </p:nvPr>
        </p:nvSpPr>
        <p:spPr>
          <a:xfrm>
            <a:off x="981442" y="101615"/>
            <a:ext cx="6858000" cy="772357"/>
          </a:xfrm>
        </p:spPr>
        <p:txBody>
          <a:bodyPr/>
          <a:lstStyle/>
          <a:p>
            <a:pPr algn="ctr"/>
            <a:r>
              <a:rPr lang="en-US" dirty="0" smtClean="0"/>
              <a:t>Video demo</a:t>
            </a:r>
            <a:endParaRPr lang="en-US" dirty="0"/>
          </a:p>
        </p:txBody>
      </p:sp>
    </p:spTree>
    <p:extLst>
      <p:ext uri="{BB962C8B-B14F-4D97-AF65-F5344CB8AC3E}">
        <p14:creationId xmlns:p14="http://schemas.microsoft.com/office/powerpoint/2010/main" val="19069961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21E36A-50A6-4F56-B4C0-92483DBF0803}"/>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25</a:t>
            </a:fld>
            <a:endParaRPr lang="en-US"/>
          </a:p>
        </p:txBody>
      </p:sp>
      <p:sp>
        <p:nvSpPr>
          <p:cNvPr id="14" name="Title 13">
            <a:extLst>
              <a:ext uri="{FF2B5EF4-FFF2-40B4-BE49-F238E27FC236}">
                <a16:creationId xmlns:a16="http://schemas.microsoft.com/office/drawing/2014/main" id="{4AFFEEBA-2A6D-4D5F-8C8C-E48A3EDF6FEF}"/>
              </a:ext>
            </a:extLst>
          </p:cNvPr>
          <p:cNvSpPr>
            <a:spLocks noGrp="1"/>
          </p:cNvSpPr>
          <p:nvPr>
            <p:ph type="ctrTitle"/>
          </p:nvPr>
        </p:nvSpPr>
        <p:spPr>
          <a:xfrm>
            <a:off x="1320454" y="135206"/>
            <a:ext cx="6858000" cy="772357"/>
          </a:xfrm>
        </p:spPr>
        <p:txBody>
          <a:bodyPr/>
          <a:lstStyle/>
          <a:p>
            <a:pPr algn="ctr"/>
            <a:r>
              <a:rPr lang="en-US" b="1" dirty="0" err="1" smtClean="0"/>
              <a:t>Kết</a:t>
            </a:r>
            <a:r>
              <a:rPr lang="en-US" b="1" dirty="0" smtClean="0"/>
              <a:t> </a:t>
            </a:r>
            <a:r>
              <a:rPr lang="en-US" b="1" dirty="0" err="1" smtClean="0"/>
              <a:t>quả</a:t>
            </a:r>
            <a:endParaRPr lang="en-US" b="1" dirty="0"/>
          </a:p>
        </p:txBody>
      </p:sp>
      <p:pic>
        <p:nvPicPr>
          <p:cNvPr id="9" name="Shape 98" descr="A close up of a sign&#10;&#10;Description generated with very high confidence">
            <a:extLst>
              <a:ext uri="{FF2B5EF4-FFF2-40B4-BE49-F238E27FC236}">
                <a16:creationId xmlns:a16="http://schemas.microsoft.com/office/drawing/2014/main" id="{0F82B45D-16F2-4CA6-BDDA-6F005FDCEE96}"/>
              </a:ext>
            </a:extLst>
          </p:cNvPr>
          <p:cNvPicPr preferRelativeResize="0"/>
          <p:nvPr/>
        </p:nvPicPr>
        <p:blipFill rotWithShape="1">
          <a:blip r:embed="rId3">
            <a:alphaModFix/>
          </a:blip>
          <a:srcRect/>
          <a:stretch/>
        </p:blipFill>
        <p:spPr>
          <a:xfrm>
            <a:off x="5879" y="-1"/>
            <a:ext cx="742927" cy="873973"/>
          </a:xfrm>
          <a:prstGeom prst="rect">
            <a:avLst/>
          </a:prstGeom>
          <a:noFill/>
          <a:ln>
            <a:noFill/>
          </a:ln>
        </p:spPr>
      </p:pic>
      <p:pic>
        <p:nvPicPr>
          <p:cNvPr id="6" name="Picture 5"/>
          <p:cNvPicPr/>
          <p:nvPr/>
        </p:nvPicPr>
        <p:blipFill>
          <a:blip r:embed="rId4">
            <a:extLst>
              <a:ext uri="{28A0092B-C50C-407E-A947-70E740481C1C}">
                <a14:useLocalDpi xmlns:a14="http://schemas.microsoft.com/office/drawing/2010/main" val="0"/>
              </a:ext>
            </a:extLst>
          </a:blip>
          <a:stretch>
            <a:fillRect/>
          </a:stretch>
        </p:blipFill>
        <p:spPr>
          <a:xfrm>
            <a:off x="1498777" y="961760"/>
            <a:ext cx="5741778" cy="2973972"/>
          </a:xfrm>
          <a:prstGeom prst="rect">
            <a:avLst/>
          </a:prstGeom>
        </p:spPr>
      </p:pic>
      <p:pic>
        <p:nvPicPr>
          <p:cNvPr id="7" name="Picture 6"/>
          <p:cNvPicPr/>
          <p:nvPr/>
        </p:nvPicPr>
        <p:blipFill>
          <a:blip r:embed="rId5">
            <a:extLst>
              <a:ext uri="{28A0092B-C50C-407E-A947-70E740481C1C}">
                <a14:useLocalDpi xmlns:a14="http://schemas.microsoft.com/office/drawing/2010/main" val="0"/>
              </a:ext>
            </a:extLst>
          </a:blip>
          <a:stretch>
            <a:fillRect/>
          </a:stretch>
        </p:blipFill>
        <p:spPr>
          <a:xfrm>
            <a:off x="5879" y="3915126"/>
            <a:ext cx="4920683" cy="2645901"/>
          </a:xfrm>
          <a:prstGeom prst="rect">
            <a:avLst/>
          </a:prstGeom>
        </p:spPr>
      </p:pic>
      <p:pic>
        <p:nvPicPr>
          <p:cNvPr id="10" name="Picture 9"/>
          <p:cNvPicPr/>
          <p:nvPr/>
        </p:nvPicPr>
        <p:blipFill>
          <a:blip r:embed="rId6">
            <a:extLst>
              <a:ext uri="{28A0092B-C50C-407E-A947-70E740481C1C}">
                <a14:useLocalDpi xmlns:a14="http://schemas.microsoft.com/office/drawing/2010/main" val="0"/>
              </a:ext>
            </a:extLst>
          </a:blip>
          <a:stretch>
            <a:fillRect/>
          </a:stretch>
        </p:blipFill>
        <p:spPr>
          <a:xfrm>
            <a:off x="3677943" y="3396343"/>
            <a:ext cx="5221780" cy="2604088"/>
          </a:xfrm>
          <a:prstGeom prst="rect">
            <a:avLst/>
          </a:prstGeom>
        </p:spPr>
      </p:pic>
    </p:spTree>
    <p:extLst>
      <p:ext uri="{BB962C8B-B14F-4D97-AF65-F5344CB8AC3E}">
        <p14:creationId xmlns:p14="http://schemas.microsoft.com/office/powerpoint/2010/main" val="10117152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C21E36A-50A6-4F56-B4C0-92483DBF0803}"/>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26</a:t>
            </a:fld>
            <a:endParaRPr lang="en-US"/>
          </a:p>
        </p:txBody>
      </p:sp>
      <p:sp>
        <p:nvSpPr>
          <p:cNvPr id="14" name="Title 13">
            <a:extLst>
              <a:ext uri="{FF2B5EF4-FFF2-40B4-BE49-F238E27FC236}">
                <a16:creationId xmlns:a16="http://schemas.microsoft.com/office/drawing/2014/main" id="{4AFFEEBA-2A6D-4D5F-8C8C-E48A3EDF6FEF}"/>
              </a:ext>
            </a:extLst>
          </p:cNvPr>
          <p:cNvSpPr>
            <a:spLocks noGrp="1"/>
          </p:cNvSpPr>
          <p:nvPr>
            <p:ph type="ctrTitle"/>
          </p:nvPr>
        </p:nvSpPr>
        <p:spPr>
          <a:xfrm>
            <a:off x="1320454" y="135206"/>
            <a:ext cx="6858000" cy="772357"/>
          </a:xfrm>
        </p:spPr>
        <p:txBody>
          <a:bodyPr/>
          <a:lstStyle/>
          <a:p>
            <a:pPr algn="ctr"/>
            <a:r>
              <a:rPr lang="en-US" b="1" dirty="0" err="1" smtClean="0"/>
              <a:t>Kết</a:t>
            </a:r>
            <a:r>
              <a:rPr lang="en-US" b="1" dirty="0" smtClean="0"/>
              <a:t> </a:t>
            </a:r>
            <a:r>
              <a:rPr lang="en-US" b="1" dirty="0" err="1" smtClean="0"/>
              <a:t>quả</a:t>
            </a:r>
            <a:endParaRPr lang="en-US" b="1" dirty="0"/>
          </a:p>
        </p:txBody>
      </p:sp>
      <p:pic>
        <p:nvPicPr>
          <p:cNvPr id="9" name="Shape 98" descr="A close up of a sign&#10;&#10;Description generated with very high confidence">
            <a:extLst>
              <a:ext uri="{FF2B5EF4-FFF2-40B4-BE49-F238E27FC236}">
                <a16:creationId xmlns:a16="http://schemas.microsoft.com/office/drawing/2014/main" id="{0F82B45D-16F2-4CA6-BDDA-6F005FDCEE96}"/>
              </a:ext>
            </a:extLst>
          </p:cNvPr>
          <p:cNvPicPr preferRelativeResize="0"/>
          <p:nvPr/>
        </p:nvPicPr>
        <p:blipFill rotWithShape="1">
          <a:blip r:embed="rId3">
            <a:alphaModFix/>
          </a:blip>
          <a:srcRect/>
          <a:stretch/>
        </p:blipFill>
        <p:spPr>
          <a:xfrm>
            <a:off x="5879" y="-1"/>
            <a:ext cx="742927" cy="873973"/>
          </a:xfrm>
          <a:prstGeom prst="rect">
            <a:avLst/>
          </a:prstGeom>
          <a:noFill/>
          <a:ln>
            <a:noFill/>
          </a:ln>
        </p:spPr>
      </p:pic>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5879" y="1042212"/>
            <a:ext cx="5760720" cy="2131060"/>
          </a:xfrm>
          <a:prstGeom prst="rect">
            <a:avLst/>
          </a:prstGeom>
        </p:spPr>
      </p:pic>
      <p:pic>
        <p:nvPicPr>
          <p:cNvPr id="11" name="Picture 10"/>
          <p:cNvPicPr/>
          <p:nvPr/>
        </p:nvPicPr>
        <p:blipFill>
          <a:blip r:embed="rId5">
            <a:extLst>
              <a:ext uri="{28A0092B-C50C-407E-A947-70E740481C1C}">
                <a14:useLocalDpi xmlns:a14="http://schemas.microsoft.com/office/drawing/2010/main" val="0"/>
              </a:ext>
            </a:extLst>
          </a:blip>
          <a:stretch>
            <a:fillRect/>
          </a:stretch>
        </p:blipFill>
        <p:spPr>
          <a:xfrm>
            <a:off x="3383280" y="3173272"/>
            <a:ext cx="5760720" cy="3253105"/>
          </a:xfrm>
          <a:prstGeom prst="rect">
            <a:avLst/>
          </a:prstGeom>
        </p:spPr>
      </p:pic>
      <p:sp>
        <p:nvSpPr>
          <p:cNvPr id="2" name="TextBox 1"/>
          <p:cNvSpPr txBox="1"/>
          <p:nvPr/>
        </p:nvSpPr>
        <p:spPr>
          <a:xfrm>
            <a:off x="577527" y="3341512"/>
            <a:ext cx="2482913" cy="1754326"/>
          </a:xfrm>
          <a:prstGeom prst="rect">
            <a:avLst/>
          </a:prstGeom>
          <a:noFill/>
        </p:spPr>
        <p:txBody>
          <a:bodyPr wrap="square" rtlCol="0">
            <a:spAutoFit/>
          </a:bodyPr>
          <a:lstStyle/>
          <a:p>
            <a:pPr algn="just">
              <a:lnSpc>
                <a:spcPct val="150000"/>
              </a:lnSpc>
            </a:pPr>
            <a:r>
              <a:rPr lang="en-US" sz="2400" b="1" dirty="0" err="1" smtClean="0"/>
              <a:t>Kết</a:t>
            </a:r>
            <a:r>
              <a:rPr lang="en-US" sz="2400" b="1" dirty="0" smtClean="0"/>
              <a:t> </a:t>
            </a:r>
            <a:r>
              <a:rPr lang="en-US" sz="2400" b="1" dirty="0" err="1" smtClean="0"/>
              <a:t>quả</a:t>
            </a:r>
            <a:r>
              <a:rPr lang="en-US" sz="2400" b="1" dirty="0" smtClean="0"/>
              <a:t> demo </a:t>
            </a:r>
            <a:r>
              <a:rPr lang="en-US" sz="2400" b="1" dirty="0" err="1" smtClean="0"/>
              <a:t>trùng</a:t>
            </a:r>
            <a:r>
              <a:rPr lang="en-US" sz="2400" b="1" dirty="0" smtClean="0"/>
              <a:t> </a:t>
            </a:r>
            <a:r>
              <a:rPr lang="en-US" sz="2400" b="1" dirty="0" err="1" smtClean="0"/>
              <a:t>khớp</a:t>
            </a:r>
            <a:r>
              <a:rPr lang="en-US" sz="2400" b="1" dirty="0" smtClean="0"/>
              <a:t> </a:t>
            </a:r>
            <a:r>
              <a:rPr lang="en-US" sz="2400" b="1" dirty="0" err="1" smtClean="0"/>
              <a:t>với</a:t>
            </a:r>
            <a:r>
              <a:rPr lang="en-US" sz="2400" b="1" dirty="0" smtClean="0"/>
              <a:t> </a:t>
            </a:r>
            <a:r>
              <a:rPr lang="en-US" sz="2400" b="1" dirty="0" err="1" smtClean="0"/>
              <a:t>cơ</a:t>
            </a:r>
            <a:r>
              <a:rPr lang="en-US" sz="2400" b="1" dirty="0" smtClean="0"/>
              <a:t> </a:t>
            </a:r>
            <a:r>
              <a:rPr lang="en-US" sz="2400" b="1" dirty="0" err="1" smtClean="0"/>
              <a:t>sở</a:t>
            </a:r>
            <a:r>
              <a:rPr lang="en-US" sz="2400" b="1" dirty="0" smtClean="0"/>
              <a:t> </a:t>
            </a:r>
            <a:r>
              <a:rPr lang="en-US" sz="2400" b="1" dirty="0" err="1" smtClean="0"/>
              <a:t>lý</a:t>
            </a:r>
            <a:r>
              <a:rPr lang="en-US" sz="2400" b="1" dirty="0" smtClean="0"/>
              <a:t> </a:t>
            </a:r>
            <a:r>
              <a:rPr lang="en-US" sz="2400" b="1" dirty="0" err="1" smtClean="0"/>
              <a:t>thuyết</a:t>
            </a:r>
            <a:endParaRPr lang="en-US" sz="2400" b="1" dirty="0"/>
          </a:p>
        </p:txBody>
      </p:sp>
      <p:sp>
        <p:nvSpPr>
          <p:cNvPr id="12" name="Right Arrow 11"/>
          <p:cNvSpPr/>
          <p:nvPr/>
        </p:nvSpPr>
        <p:spPr>
          <a:xfrm>
            <a:off x="5879" y="3738839"/>
            <a:ext cx="571648" cy="33590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5392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8697FD6-1CD8-4400-ACB3-597F85542BC8}"/>
              </a:ext>
            </a:extLst>
          </p:cNvPr>
          <p:cNvSpPr>
            <a:spLocks noGrp="1"/>
          </p:cNvSpPr>
          <p:nvPr>
            <p:ph type="sldNum" sz="quarter" idx="4"/>
          </p:nvPr>
        </p:nvSpPr>
        <p:spPr/>
        <p:txBody>
          <a:bodyPr/>
          <a:lstStyle/>
          <a:p>
            <a:fld id="{808DD579-E79D-40BC-A34B-39E6A1EB1D62}" type="slidenum">
              <a:rPr lang="en-US" smtClean="0"/>
              <a:pPr/>
              <a:t>27</a:t>
            </a:fld>
            <a:endParaRPr lang="en-US"/>
          </a:p>
        </p:txBody>
      </p:sp>
      <p:sp>
        <p:nvSpPr>
          <p:cNvPr id="5" name="Title 4">
            <a:extLst>
              <a:ext uri="{FF2B5EF4-FFF2-40B4-BE49-F238E27FC236}">
                <a16:creationId xmlns:a16="http://schemas.microsoft.com/office/drawing/2014/main" id="{A1640CC3-6526-4C14-BFC0-8269B671B737}"/>
              </a:ext>
            </a:extLst>
          </p:cNvPr>
          <p:cNvSpPr>
            <a:spLocks noGrp="1"/>
          </p:cNvSpPr>
          <p:nvPr>
            <p:ph type="ctrTitle"/>
          </p:nvPr>
        </p:nvSpPr>
        <p:spPr>
          <a:xfrm>
            <a:off x="748807" y="50806"/>
            <a:ext cx="7626720" cy="772357"/>
          </a:xfrm>
        </p:spPr>
        <p:txBody>
          <a:bodyPr/>
          <a:lstStyle/>
          <a:p>
            <a:pPr algn="ctr"/>
            <a:r>
              <a:rPr lang="en-US" sz="4000" dirty="0" err="1"/>
              <a:t>Kết</a:t>
            </a:r>
            <a:r>
              <a:rPr lang="en-US" sz="4000" dirty="0"/>
              <a:t> </a:t>
            </a:r>
            <a:r>
              <a:rPr lang="en-US" sz="4000" dirty="0" err="1"/>
              <a:t>luận</a:t>
            </a:r>
            <a:r>
              <a:rPr lang="en-US" sz="4000" dirty="0"/>
              <a:t> </a:t>
            </a:r>
            <a:r>
              <a:rPr lang="en-US" sz="4000" dirty="0" err="1"/>
              <a:t>và</a:t>
            </a:r>
            <a:r>
              <a:rPr lang="en-US" sz="4000" dirty="0"/>
              <a:t> h</a:t>
            </a:r>
            <a:r>
              <a:rPr lang="vi-VN" sz="4000" dirty="0"/>
              <a:t>ư</a:t>
            </a:r>
            <a:r>
              <a:rPr lang="en-US" sz="4000" dirty="0" err="1"/>
              <a:t>ớng</a:t>
            </a:r>
            <a:r>
              <a:rPr lang="en-US" sz="4000" dirty="0"/>
              <a:t> </a:t>
            </a:r>
            <a:r>
              <a:rPr lang="en-US" sz="4000" dirty="0" err="1"/>
              <a:t>phát</a:t>
            </a:r>
            <a:r>
              <a:rPr lang="en-US" sz="4000" dirty="0"/>
              <a:t> </a:t>
            </a:r>
            <a:r>
              <a:rPr lang="en-US" sz="4000" dirty="0" err="1"/>
              <a:t>triển</a:t>
            </a:r>
            <a:endParaRPr lang="en-US" sz="4000" dirty="0"/>
          </a:p>
        </p:txBody>
      </p:sp>
      <p:pic>
        <p:nvPicPr>
          <p:cNvPr id="13" name="Shape 98" descr="A close up of a sign&#10;&#10;Description generated with very high confidence">
            <a:extLst>
              <a:ext uri="{FF2B5EF4-FFF2-40B4-BE49-F238E27FC236}">
                <a16:creationId xmlns:a16="http://schemas.microsoft.com/office/drawing/2014/main" id="{391B683D-AA54-44B3-A1FC-43E10AA47814}"/>
              </a:ext>
            </a:extLst>
          </p:cNvPr>
          <p:cNvPicPr preferRelativeResize="0"/>
          <p:nvPr/>
        </p:nvPicPr>
        <p:blipFill rotWithShape="1">
          <a:blip r:embed="rId3">
            <a:alphaModFix/>
          </a:blip>
          <a:srcRect/>
          <a:stretch/>
        </p:blipFill>
        <p:spPr>
          <a:xfrm>
            <a:off x="5879" y="-1"/>
            <a:ext cx="742927" cy="873973"/>
          </a:xfrm>
          <a:prstGeom prst="rect">
            <a:avLst/>
          </a:prstGeom>
          <a:noFill/>
          <a:ln>
            <a:noFill/>
          </a:ln>
        </p:spPr>
      </p:pic>
      <p:sp>
        <p:nvSpPr>
          <p:cNvPr id="4" name="TextBox 3">
            <a:extLst>
              <a:ext uri="{FF2B5EF4-FFF2-40B4-BE49-F238E27FC236}">
                <a16:creationId xmlns:a16="http://schemas.microsoft.com/office/drawing/2014/main" id="{87626529-D999-4AB6-9941-B52FBAF10F4F}"/>
              </a:ext>
            </a:extLst>
          </p:cNvPr>
          <p:cNvSpPr txBox="1"/>
          <p:nvPr/>
        </p:nvSpPr>
        <p:spPr>
          <a:xfrm>
            <a:off x="377342" y="1362658"/>
            <a:ext cx="7308727" cy="1951496"/>
          </a:xfrm>
          <a:prstGeom prst="rect">
            <a:avLst/>
          </a:prstGeom>
          <a:noFill/>
        </p:spPr>
        <p:txBody>
          <a:bodyPr wrap="square" rtlCol="0">
            <a:spAutoFit/>
          </a:bodyPr>
          <a:lstStyle/>
          <a:p>
            <a:pPr>
              <a:lnSpc>
                <a:spcPct val="150000"/>
              </a:lnSpc>
            </a:pPr>
            <a:r>
              <a:rPr lang="en-US" sz="2800" b="1" dirty="0" err="1"/>
              <a:t>Kết</a:t>
            </a:r>
            <a:r>
              <a:rPr lang="en-US" sz="2800" b="1" dirty="0"/>
              <a:t> </a:t>
            </a:r>
            <a:r>
              <a:rPr lang="en-US" sz="2800" b="1" dirty="0" err="1"/>
              <a:t>luận</a:t>
            </a:r>
            <a:r>
              <a:rPr lang="en-US" sz="2800" b="1" dirty="0" smtClean="0"/>
              <a:t>: </a:t>
            </a:r>
            <a:endParaRPr lang="en-US" sz="2800" b="1" dirty="0"/>
          </a:p>
          <a:p>
            <a:pPr marL="457200" indent="-457200">
              <a:lnSpc>
                <a:spcPct val="150000"/>
              </a:lnSpc>
              <a:buFont typeface="Arial" panose="020B0604020202020204" pitchFamily="34" charset="0"/>
              <a:buChar char="•"/>
            </a:pPr>
            <a:r>
              <a:rPr lang="en-US" sz="2800" dirty="0" err="1" smtClean="0"/>
              <a:t>Hệ</a:t>
            </a:r>
            <a:r>
              <a:rPr lang="en-US" sz="2800" dirty="0" smtClean="0"/>
              <a:t> </a:t>
            </a:r>
            <a:r>
              <a:rPr lang="en-US" sz="2800" dirty="0" err="1" smtClean="0"/>
              <a:t>thống</a:t>
            </a:r>
            <a:r>
              <a:rPr lang="en-US" sz="2800" dirty="0" smtClean="0"/>
              <a:t> </a:t>
            </a:r>
            <a:r>
              <a:rPr lang="en-US" sz="2800" dirty="0" err="1" smtClean="0"/>
              <a:t>đáp</a:t>
            </a:r>
            <a:r>
              <a:rPr lang="en-US" sz="2800" dirty="0" smtClean="0"/>
              <a:t> </a:t>
            </a:r>
            <a:r>
              <a:rPr lang="en-US" sz="2800" dirty="0" err="1" smtClean="0"/>
              <a:t>ứng</a:t>
            </a:r>
            <a:r>
              <a:rPr lang="en-US" sz="2800" dirty="0" smtClean="0"/>
              <a:t> </a:t>
            </a:r>
            <a:r>
              <a:rPr lang="en-US" sz="2800" dirty="0" err="1" smtClean="0"/>
              <a:t>được</a:t>
            </a:r>
            <a:r>
              <a:rPr lang="en-US" sz="2800" dirty="0" smtClean="0"/>
              <a:t> </a:t>
            </a:r>
            <a:r>
              <a:rPr lang="en-US" sz="2800" dirty="0" err="1" smtClean="0"/>
              <a:t>yêu</a:t>
            </a:r>
            <a:r>
              <a:rPr lang="en-US" sz="2800" dirty="0" smtClean="0"/>
              <a:t> </a:t>
            </a:r>
            <a:r>
              <a:rPr lang="en-US" sz="2800" dirty="0" err="1" smtClean="0"/>
              <a:t>cầu</a:t>
            </a:r>
            <a:r>
              <a:rPr lang="en-US" sz="2800" dirty="0" smtClean="0"/>
              <a:t> </a:t>
            </a:r>
            <a:r>
              <a:rPr lang="en-US" sz="2800" dirty="0" err="1" smtClean="0"/>
              <a:t>tính</a:t>
            </a:r>
            <a:r>
              <a:rPr lang="en-US" sz="2800" dirty="0" smtClean="0"/>
              <a:t> </a:t>
            </a:r>
            <a:r>
              <a:rPr lang="en-US" sz="2800" dirty="0" err="1" smtClean="0"/>
              <a:t>sẵn</a:t>
            </a:r>
            <a:r>
              <a:rPr lang="en-US" sz="2800" dirty="0" smtClean="0"/>
              <a:t> </a:t>
            </a:r>
            <a:r>
              <a:rPr lang="en-US" sz="2800" dirty="0" err="1" smtClean="0"/>
              <a:t>sàng</a:t>
            </a:r>
            <a:r>
              <a:rPr lang="en-US" sz="2800" dirty="0" smtClean="0"/>
              <a:t> </a:t>
            </a:r>
            <a:r>
              <a:rPr lang="en-US" sz="2800" dirty="0" err="1" smtClean="0"/>
              <a:t>cao</a:t>
            </a:r>
            <a:r>
              <a:rPr lang="en-US" sz="2800" dirty="0" smtClean="0"/>
              <a:t> </a:t>
            </a:r>
            <a:r>
              <a:rPr lang="en-US" sz="2800" dirty="0" err="1" smtClean="0"/>
              <a:t>cho</a:t>
            </a:r>
            <a:r>
              <a:rPr lang="en-US" sz="2800" dirty="0" smtClean="0"/>
              <a:t> API Gateway</a:t>
            </a:r>
            <a:endParaRPr lang="en-US" sz="2800" dirty="0"/>
          </a:p>
        </p:txBody>
      </p:sp>
      <p:sp>
        <p:nvSpPr>
          <p:cNvPr id="14" name="TextBox 13">
            <a:extLst>
              <a:ext uri="{FF2B5EF4-FFF2-40B4-BE49-F238E27FC236}">
                <a16:creationId xmlns:a16="http://schemas.microsoft.com/office/drawing/2014/main" id="{AD820CAF-2FFB-4ADC-B051-44DE1984DAB8}"/>
              </a:ext>
            </a:extLst>
          </p:cNvPr>
          <p:cNvSpPr txBox="1"/>
          <p:nvPr/>
        </p:nvSpPr>
        <p:spPr>
          <a:xfrm>
            <a:off x="377342" y="3315818"/>
            <a:ext cx="7573348" cy="3398046"/>
          </a:xfrm>
          <a:prstGeom prst="rect">
            <a:avLst/>
          </a:prstGeom>
          <a:noFill/>
        </p:spPr>
        <p:txBody>
          <a:bodyPr wrap="square" rtlCol="0">
            <a:spAutoFit/>
          </a:bodyPr>
          <a:lstStyle/>
          <a:p>
            <a:pPr>
              <a:lnSpc>
                <a:spcPct val="150000"/>
              </a:lnSpc>
            </a:pPr>
            <a:r>
              <a:rPr lang="en-US" sz="2800" b="1" dirty="0"/>
              <a:t>H</a:t>
            </a:r>
            <a:r>
              <a:rPr lang="vi-VN" sz="2800" b="1" dirty="0"/>
              <a:t>ư</a:t>
            </a:r>
            <a:r>
              <a:rPr lang="en-US" sz="2800" b="1" dirty="0" err="1"/>
              <a:t>ớng</a:t>
            </a:r>
            <a:r>
              <a:rPr lang="en-US" sz="2800" b="1" dirty="0"/>
              <a:t> </a:t>
            </a:r>
            <a:r>
              <a:rPr lang="en-US" sz="2800" b="1" dirty="0" err="1"/>
              <a:t>phát</a:t>
            </a:r>
            <a:r>
              <a:rPr lang="en-US" sz="2800" b="1" dirty="0"/>
              <a:t> </a:t>
            </a:r>
            <a:r>
              <a:rPr lang="en-US" sz="2800" b="1" dirty="0" err="1" smtClean="0"/>
              <a:t>triển</a:t>
            </a:r>
            <a:r>
              <a:rPr lang="en-US" sz="2800" b="1" dirty="0" smtClean="0"/>
              <a:t>:</a:t>
            </a:r>
          </a:p>
          <a:p>
            <a:pPr marL="457200" indent="-457200">
              <a:lnSpc>
                <a:spcPct val="150000"/>
              </a:lnSpc>
              <a:buFont typeface="Arial" panose="020B0604020202020204" pitchFamily="34" charset="0"/>
              <a:buChar char="•"/>
            </a:pPr>
            <a:r>
              <a:rPr lang="en-US" sz="2800" kern="100" dirty="0" err="1">
                <a:solidFill>
                  <a:srgbClr val="000000"/>
                </a:solidFill>
                <a:latin typeface="+mj-lt"/>
                <a:ea typeface="Calibri" panose="020F0502020204030204" pitchFamily="34" charset="0"/>
                <a:cs typeface="Angsana New"/>
              </a:rPr>
              <a:t>Xây</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dựng</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hệ</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thống</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lớn</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hơn</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để</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thấy</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nhiều</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vấn</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đề</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hơn</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trong</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mô</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hình</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hệ</a:t>
            </a:r>
            <a:r>
              <a:rPr lang="en-US" sz="2800" kern="100" dirty="0">
                <a:solidFill>
                  <a:srgbClr val="000000"/>
                </a:solidFill>
                <a:latin typeface="+mj-lt"/>
                <a:ea typeface="Calibri" panose="020F0502020204030204" pitchFamily="34" charset="0"/>
                <a:cs typeface="Angsana New"/>
              </a:rPr>
              <a:t> </a:t>
            </a:r>
            <a:r>
              <a:rPr lang="en-US" sz="2800" kern="100" dirty="0" err="1" smtClean="0">
                <a:solidFill>
                  <a:srgbClr val="000000"/>
                </a:solidFill>
                <a:latin typeface="+mj-lt"/>
                <a:ea typeface="Calibri" panose="020F0502020204030204" pitchFamily="34" charset="0"/>
                <a:cs typeface="Angsana New"/>
              </a:rPr>
              <a:t>thống</a:t>
            </a:r>
            <a:endParaRPr lang="en-US" sz="2800" kern="100" dirty="0" smtClean="0">
              <a:solidFill>
                <a:srgbClr val="000000"/>
              </a:solidFill>
              <a:latin typeface="+mj-lt"/>
              <a:ea typeface="Calibri" panose="020F0502020204030204" pitchFamily="34" charset="0"/>
              <a:cs typeface="Angsana New"/>
            </a:endParaRPr>
          </a:p>
          <a:p>
            <a:pPr marL="457200" marR="0" lvl="0" indent="-457200" algn="just">
              <a:lnSpc>
                <a:spcPct val="150000"/>
              </a:lnSpc>
              <a:spcBef>
                <a:spcPts val="600"/>
              </a:spcBef>
              <a:spcAft>
                <a:spcPts val="600"/>
              </a:spcAft>
              <a:buFont typeface="Arial" panose="020B0604020202020204" pitchFamily="34" charset="0"/>
              <a:buChar char="•"/>
            </a:pPr>
            <a:r>
              <a:rPr lang="en-US" sz="2800" kern="100" dirty="0" err="1">
                <a:solidFill>
                  <a:srgbClr val="000000"/>
                </a:solidFill>
                <a:latin typeface="+mj-lt"/>
                <a:ea typeface="Calibri" panose="020F0502020204030204" pitchFamily="34" charset="0"/>
                <a:cs typeface="Angsana New"/>
              </a:rPr>
              <a:t>Hướng</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giải</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quyết</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khi</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dữ</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liệu</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thành</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bigdata</a:t>
            </a:r>
            <a:endParaRPr lang="en-US" sz="2800" kern="100" dirty="0">
              <a:solidFill>
                <a:srgbClr val="000000"/>
              </a:solidFill>
              <a:latin typeface="+mj-lt"/>
              <a:ea typeface="Calibri" panose="020F0502020204030204" pitchFamily="34" charset="0"/>
              <a:cs typeface="Angsana New"/>
            </a:endParaRPr>
          </a:p>
          <a:p>
            <a:pPr marL="457200" indent="-457200">
              <a:lnSpc>
                <a:spcPct val="150000"/>
              </a:lnSpc>
              <a:buFont typeface="Arial" panose="020B0604020202020204" pitchFamily="34" charset="0"/>
              <a:buChar char="•"/>
            </a:pPr>
            <a:r>
              <a:rPr lang="en-US" sz="2800" kern="100" dirty="0" err="1">
                <a:solidFill>
                  <a:srgbClr val="000000"/>
                </a:solidFill>
                <a:latin typeface="+mj-lt"/>
                <a:ea typeface="Calibri" panose="020F0502020204030204" pitchFamily="34" charset="0"/>
                <a:cs typeface="Angsana New"/>
              </a:rPr>
              <a:t>Tối</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ưu</a:t>
            </a:r>
            <a:r>
              <a:rPr lang="en-US" sz="2800" kern="100" dirty="0">
                <a:solidFill>
                  <a:srgbClr val="000000"/>
                </a:solidFill>
                <a:latin typeface="+mj-lt"/>
                <a:ea typeface="Calibri" panose="020F0502020204030204" pitchFamily="34" charset="0"/>
                <a:cs typeface="Angsana New"/>
              </a:rPr>
              <a:t> code </a:t>
            </a:r>
            <a:r>
              <a:rPr lang="en-US" sz="2800" kern="100" dirty="0" err="1">
                <a:solidFill>
                  <a:srgbClr val="000000"/>
                </a:solidFill>
                <a:latin typeface="+mj-lt"/>
                <a:ea typeface="Calibri" panose="020F0502020204030204" pitchFamily="34" charset="0"/>
                <a:cs typeface="Angsana New"/>
              </a:rPr>
              <a:t>api</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bảo</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mật</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xử</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lý</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và</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trả</a:t>
            </a:r>
            <a:r>
              <a:rPr lang="en-US" sz="2800" kern="100" dirty="0">
                <a:solidFill>
                  <a:srgbClr val="000000"/>
                </a:solidFill>
                <a:latin typeface="+mj-lt"/>
                <a:ea typeface="Calibri" panose="020F0502020204030204" pitchFamily="34" charset="0"/>
                <a:cs typeface="Angsana New"/>
              </a:rPr>
              <a:t> </a:t>
            </a:r>
            <a:r>
              <a:rPr lang="en-US" sz="2800" kern="100" dirty="0" err="1">
                <a:solidFill>
                  <a:srgbClr val="000000"/>
                </a:solidFill>
                <a:latin typeface="+mj-lt"/>
                <a:ea typeface="Calibri" panose="020F0502020204030204" pitchFamily="34" charset="0"/>
                <a:cs typeface="Angsana New"/>
              </a:rPr>
              <a:t>lỗi</a:t>
            </a:r>
            <a:endParaRPr lang="en-US" sz="2800" b="1" dirty="0" smtClean="0">
              <a:latin typeface="+mj-lt"/>
            </a:endParaRPr>
          </a:p>
        </p:txBody>
      </p:sp>
    </p:spTree>
    <p:extLst>
      <p:ext uri="{BB962C8B-B14F-4D97-AF65-F5344CB8AC3E}">
        <p14:creationId xmlns:p14="http://schemas.microsoft.com/office/powerpoint/2010/main" val="49833733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Hình ảnh 3" descr="Ảnh có chứa ký hiệu&#10;&#10;Mô tả được tạo với mức tin cậy rất cao">
            <a:extLst>
              <a:ext uri="{FF2B5EF4-FFF2-40B4-BE49-F238E27FC236}">
                <a16:creationId xmlns:a16="http://schemas.microsoft.com/office/drawing/2014/main" id="{5DBAF85F-F0D8-4697-B50A-F98D72907689}"/>
              </a:ext>
            </a:extLst>
          </p:cNvPr>
          <p:cNvPicPr>
            <a:picLocks noChangeAspect="1"/>
          </p:cNvPicPr>
          <p:nvPr/>
        </p:nvPicPr>
        <p:blipFill rotWithShape="1">
          <a:blip r:embed="rId3"/>
          <a:srcRect l="5403" r="2840" b="-1"/>
          <a:stretch/>
        </p:blipFill>
        <p:spPr>
          <a:xfrm>
            <a:off x="0" y="0"/>
            <a:ext cx="9143999" cy="6858000"/>
          </a:xfrm>
          <a:prstGeom prst="rect">
            <a:avLst/>
          </a:prstGeom>
        </p:spPr>
      </p:pic>
    </p:spTree>
    <p:extLst>
      <p:ext uri="{BB962C8B-B14F-4D97-AF65-F5344CB8AC3E}">
        <p14:creationId xmlns:p14="http://schemas.microsoft.com/office/powerpoint/2010/main" val="15992252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748805" y="79899"/>
            <a:ext cx="7626721" cy="772357"/>
          </a:xfrm>
        </p:spPr>
        <p:txBody>
          <a:bodyPr/>
          <a:lstStyle/>
          <a:p>
            <a:pPr algn="ctr"/>
            <a:r>
              <a:rPr lang="en-US" b="1" dirty="0" err="1"/>
              <a:t>Đặt</a:t>
            </a:r>
            <a:r>
              <a:rPr lang="en-US" b="1" dirty="0"/>
              <a:t> </a:t>
            </a:r>
            <a:r>
              <a:rPr lang="en-US" b="1" dirty="0" err="1"/>
              <a:t>vấn</a:t>
            </a:r>
            <a:r>
              <a:rPr lang="en-US" b="1" dirty="0"/>
              <a:t> </a:t>
            </a:r>
            <a:r>
              <a:rPr lang="en-US" b="1" dirty="0" err="1"/>
              <a:t>đề</a:t>
            </a:r>
            <a:endParaRPr lang="en-US" b="1" dirty="0"/>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3</a:t>
            </a:fld>
            <a:endParaRPr lang="en-US"/>
          </a:p>
        </p:txBody>
      </p:sp>
      <p:pic>
        <p:nvPicPr>
          <p:cNvPr id="2" name="Picture 1"/>
          <p:cNvPicPr>
            <a:picLocks noChangeAspect="1"/>
          </p:cNvPicPr>
          <p:nvPr/>
        </p:nvPicPr>
        <p:blipFill>
          <a:blip r:embed="rId3"/>
          <a:stretch>
            <a:fillRect/>
          </a:stretch>
        </p:blipFill>
        <p:spPr>
          <a:xfrm>
            <a:off x="211735" y="1095958"/>
            <a:ext cx="8820299" cy="4894295"/>
          </a:xfrm>
          <a:prstGeom prst="rect">
            <a:avLst/>
          </a:prstGeom>
        </p:spPr>
      </p:pic>
    </p:spTree>
    <p:extLst>
      <p:ext uri="{BB962C8B-B14F-4D97-AF65-F5344CB8AC3E}">
        <p14:creationId xmlns:p14="http://schemas.microsoft.com/office/powerpoint/2010/main" val="385693821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748805" y="79899"/>
            <a:ext cx="7626721" cy="772357"/>
          </a:xfrm>
        </p:spPr>
        <p:txBody>
          <a:bodyPr/>
          <a:lstStyle/>
          <a:p>
            <a:pPr algn="ctr"/>
            <a:r>
              <a:rPr lang="en-US" b="1" dirty="0" err="1"/>
              <a:t>Đặt</a:t>
            </a:r>
            <a:r>
              <a:rPr lang="en-US" b="1" dirty="0"/>
              <a:t> </a:t>
            </a:r>
            <a:r>
              <a:rPr lang="en-US" b="1" dirty="0" err="1"/>
              <a:t>vấn</a:t>
            </a:r>
            <a:r>
              <a:rPr lang="en-US" b="1" dirty="0"/>
              <a:t> </a:t>
            </a:r>
            <a:r>
              <a:rPr lang="en-US" b="1" dirty="0" err="1"/>
              <a:t>đề</a:t>
            </a:r>
            <a:endParaRPr lang="en-US" b="1" dirty="0"/>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4</a:t>
            </a:fld>
            <a:endParaRPr lang="en-US"/>
          </a:p>
        </p:txBody>
      </p:sp>
      <p:sp>
        <p:nvSpPr>
          <p:cNvPr id="7" name="TextBox 6"/>
          <p:cNvSpPr txBox="1"/>
          <p:nvPr/>
        </p:nvSpPr>
        <p:spPr>
          <a:xfrm>
            <a:off x="429208" y="1530220"/>
            <a:ext cx="8229600" cy="2597827"/>
          </a:xfrm>
          <a:prstGeom prst="rect">
            <a:avLst/>
          </a:prstGeom>
          <a:noFill/>
        </p:spPr>
        <p:txBody>
          <a:bodyPr wrap="square" rtlCol="0">
            <a:spAutoFit/>
          </a:bodyPr>
          <a:lstStyle/>
          <a:p>
            <a:pPr marL="457200" indent="-457200">
              <a:lnSpc>
                <a:spcPct val="150000"/>
              </a:lnSpc>
              <a:buFontTx/>
              <a:buChar char="-"/>
            </a:pPr>
            <a:r>
              <a:rPr lang="en-US" sz="2800" dirty="0" smtClean="0"/>
              <a:t>Xu </a:t>
            </a:r>
            <a:r>
              <a:rPr lang="en-US" sz="2800" dirty="0" err="1"/>
              <a:t>hướng</a:t>
            </a:r>
            <a:r>
              <a:rPr lang="en-US" sz="2800" dirty="0"/>
              <a:t> </a:t>
            </a:r>
            <a:r>
              <a:rPr lang="en-US" sz="2800" dirty="0" err="1"/>
              <a:t>thương</a:t>
            </a:r>
            <a:r>
              <a:rPr lang="en-US" sz="2800" dirty="0"/>
              <a:t> </a:t>
            </a:r>
            <a:r>
              <a:rPr lang="en-US" sz="2800" dirty="0" err="1"/>
              <a:t>mại</a:t>
            </a:r>
            <a:r>
              <a:rPr lang="en-US" sz="2800" dirty="0"/>
              <a:t> </a:t>
            </a:r>
            <a:r>
              <a:rPr lang="en-US" sz="2800" dirty="0" err="1"/>
              <a:t>điện</a:t>
            </a:r>
            <a:r>
              <a:rPr lang="en-US" sz="2800" dirty="0"/>
              <a:t> </a:t>
            </a:r>
            <a:r>
              <a:rPr lang="en-US" sz="2800" dirty="0" err="1"/>
              <a:t>tử</a:t>
            </a:r>
            <a:r>
              <a:rPr lang="en-US" sz="2800" dirty="0"/>
              <a:t> </a:t>
            </a:r>
            <a:r>
              <a:rPr lang="en-US" sz="2800" dirty="0" err="1"/>
              <a:t>ngày</a:t>
            </a:r>
            <a:r>
              <a:rPr lang="en-US" sz="2800" dirty="0"/>
              <a:t> </a:t>
            </a:r>
            <a:r>
              <a:rPr lang="en-US" sz="2800" dirty="0" err="1"/>
              <a:t>càng</a:t>
            </a:r>
            <a:r>
              <a:rPr lang="en-US" sz="2800" dirty="0"/>
              <a:t> </a:t>
            </a:r>
            <a:r>
              <a:rPr lang="en-US" sz="2800" dirty="0" err="1"/>
              <a:t>phát</a:t>
            </a:r>
            <a:r>
              <a:rPr lang="en-US" sz="2800" dirty="0"/>
              <a:t> </a:t>
            </a:r>
            <a:r>
              <a:rPr lang="en-US" sz="2800" dirty="0" err="1"/>
              <a:t>triển</a:t>
            </a:r>
            <a:r>
              <a:rPr lang="en-US" sz="2800" dirty="0"/>
              <a:t> </a:t>
            </a:r>
            <a:r>
              <a:rPr lang="en-US" sz="2800" dirty="0" err="1"/>
              <a:t>mạnh</a:t>
            </a:r>
            <a:r>
              <a:rPr lang="en-US" sz="2800" dirty="0"/>
              <a:t> </a:t>
            </a:r>
            <a:r>
              <a:rPr lang="en-US" sz="2800" dirty="0" err="1"/>
              <a:t>mẽ</a:t>
            </a:r>
            <a:r>
              <a:rPr lang="en-US" sz="2800" dirty="0"/>
              <a:t> </a:t>
            </a:r>
            <a:endParaRPr lang="en-US" sz="2800" dirty="0" smtClean="0"/>
          </a:p>
          <a:p>
            <a:pPr marL="457200" indent="-457200">
              <a:lnSpc>
                <a:spcPct val="150000"/>
              </a:lnSpc>
              <a:buFontTx/>
              <a:buChar char="-"/>
            </a:pPr>
            <a:r>
              <a:rPr lang="en-US" sz="2800" dirty="0" err="1" smtClean="0"/>
              <a:t>Càng</a:t>
            </a:r>
            <a:r>
              <a:rPr lang="en-US" sz="2800" dirty="0" smtClean="0"/>
              <a:t> </a:t>
            </a:r>
            <a:r>
              <a:rPr lang="en-US" sz="2800" dirty="0" err="1" smtClean="0"/>
              <a:t>hệ</a:t>
            </a:r>
            <a:r>
              <a:rPr lang="en-US" sz="2800" dirty="0" smtClean="0"/>
              <a:t> </a:t>
            </a:r>
            <a:r>
              <a:rPr lang="en-US" sz="2800" dirty="0" err="1" smtClean="0"/>
              <a:t>thống</a:t>
            </a:r>
            <a:r>
              <a:rPr lang="en-US" sz="2800" dirty="0" smtClean="0"/>
              <a:t> </a:t>
            </a:r>
            <a:r>
              <a:rPr lang="en-US" sz="2800" dirty="0" err="1" smtClean="0"/>
              <a:t>ngày</a:t>
            </a:r>
            <a:r>
              <a:rPr lang="en-US" sz="2800" dirty="0" smtClean="0"/>
              <a:t> </a:t>
            </a:r>
            <a:r>
              <a:rPr lang="en-US" sz="2800" dirty="0" err="1" smtClean="0"/>
              <a:t>càng</a:t>
            </a:r>
            <a:r>
              <a:rPr lang="en-US" sz="2800" dirty="0" smtClean="0"/>
              <a:t> </a:t>
            </a:r>
            <a:r>
              <a:rPr lang="en-US" sz="2800" dirty="0" err="1" smtClean="0"/>
              <a:t>lớn</a:t>
            </a:r>
            <a:r>
              <a:rPr lang="en-US" sz="2800" dirty="0" smtClean="0"/>
              <a:t> </a:t>
            </a:r>
            <a:r>
              <a:rPr lang="en-US" sz="2800" dirty="0" err="1" smtClean="0"/>
              <a:t>và</a:t>
            </a:r>
            <a:r>
              <a:rPr lang="en-US" sz="2800" dirty="0" smtClean="0"/>
              <a:t> </a:t>
            </a:r>
            <a:r>
              <a:rPr lang="en-US" sz="2800" dirty="0" err="1" smtClean="0"/>
              <a:t>phức</a:t>
            </a:r>
            <a:r>
              <a:rPr lang="en-US" sz="2800" dirty="0" smtClean="0"/>
              <a:t> </a:t>
            </a:r>
            <a:r>
              <a:rPr lang="en-US" sz="2800" dirty="0" err="1" smtClean="0"/>
              <a:t>tạp</a:t>
            </a:r>
            <a:endParaRPr lang="en-US" sz="2800" dirty="0" smtClean="0"/>
          </a:p>
          <a:p>
            <a:pPr marL="457200" indent="-457200">
              <a:lnSpc>
                <a:spcPct val="150000"/>
              </a:lnSpc>
              <a:buFontTx/>
              <a:buChar char="-"/>
            </a:pPr>
            <a:r>
              <a:rPr lang="en-US" sz="2800" dirty="0" err="1" smtClean="0"/>
              <a:t>Số</a:t>
            </a:r>
            <a:r>
              <a:rPr lang="en-US" sz="2800" dirty="0" smtClean="0"/>
              <a:t> </a:t>
            </a:r>
            <a:r>
              <a:rPr lang="en-US" sz="2800" dirty="0" err="1" smtClean="0"/>
              <a:t>lượng</a:t>
            </a:r>
            <a:r>
              <a:rPr lang="en-US" sz="2800" dirty="0" smtClean="0"/>
              <a:t> request </a:t>
            </a:r>
            <a:r>
              <a:rPr lang="en-US" sz="2800" dirty="0" err="1" smtClean="0"/>
              <a:t>lớn</a:t>
            </a:r>
            <a:endParaRPr lang="en-US" sz="2800" dirty="0"/>
          </a:p>
        </p:txBody>
      </p:sp>
      <p:sp>
        <p:nvSpPr>
          <p:cNvPr id="9" name="Notched Right Arrow 8"/>
          <p:cNvSpPr/>
          <p:nvPr/>
        </p:nvSpPr>
        <p:spPr>
          <a:xfrm>
            <a:off x="941832" y="4297680"/>
            <a:ext cx="978408" cy="484632"/>
          </a:xfrm>
          <a:prstGeom prst="notchedRight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a:p>
        </p:txBody>
      </p:sp>
      <p:sp>
        <p:nvSpPr>
          <p:cNvPr id="10" name="TextBox 9"/>
          <p:cNvSpPr txBox="1"/>
          <p:nvPr/>
        </p:nvSpPr>
        <p:spPr>
          <a:xfrm>
            <a:off x="2233422" y="4169664"/>
            <a:ext cx="6142104" cy="1305165"/>
          </a:xfrm>
          <a:prstGeom prst="rect">
            <a:avLst/>
          </a:prstGeom>
          <a:noFill/>
        </p:spPr>
        <p:txBody>
          <a:bodyPr wrap="square" rtlCol="0">
            <a:spAutoFit/>
          </a:bodyPr>
          <a:lstStyle/>
          <a:p>
            <a:pPr>
              <a:lnSpc>
                <a:spcPct val="150000"/>
              </a:lnSpc>
            </a:pPr>
            <a:r>
              <a:rPr lang="en-US" sz="2800" dirty="0" err="1"/>
              <a:t>Chọn</a:t>
            </a:r>
            <a:r>
              <a:rPr lang="en-US" sz="2800" dirty="0"/>
              <a:t> </a:t>
            </a:r>
            <a:r>
              <a:rPr lang="en-US" sz="2800" dirty="0" err="1"/>
              <a:t>đề</a:t>
            </a:r>
            <a:r>
              <a:rPr lang="en-US" sz="2800" dirty="0"/>
              <a:t> </a:t>
            </a:r>
            <a:r>
              <a:rPr lang="en-US" sz="2800" dirty="0" err="1"/>
              <a:t>tài</a:t>
            </a:r>
            <a:r>
              <a:rPr lang="en-US" sz="2800" dirty="0"/>
              <a:t> “High availability API gateway as platform </a:t>
            </a:r>
            <a:r>
              <a:rPr lang="en-US" sz="2800" dirty="0" smtClean="0"/>
              <a:t>service”</a:t>
            </a:r>
            <a:endParaRPr lang="en-US" sz="2800" dirty="0"/>
          </a:p>
        </p:txBody>
      </p:sp>
    </p:spTree>
    <p:extLst>
      <p:ext uri="{BB962C8B-B14F-4D97-AF65-F5344CB8AC3E}">
        <p14:creationId xmlns:p14="http://schemas.microsoft.com/office/powerpoint/2010/main" val="3342627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748805" y="79899"/>
            <a:ext cx="7626721" cy="772357"/>
          </a:xfrm>
        </p:spPr>
        <p:txBody>
          <a:bodyPr/>
          <a:lstStyle/>
          <a:p>
            <a:pPr algn="ctr"/>
            <a:r>
              <a:rPr lang="en-US" b="1" dirty="0" smtClean="0"/>
              <a:t>MỤC TIÊU ĐỀ TÀI</a:t>
            </a:r>
            <a:endParaRPr lang="en-US" b="1" dirty="0"/>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5</a:t>
            </a:fld>
            <a:endParaRPr lang="en-US"/>
          </a:p>
        </p:txBody>
      </p:sp>
      <p:sp>
        <p:nvSpPr>
          <p:cNvPr id="7" name="TextBox 6"/>
          <p:cNvSpPr txBox="1"/>
          <p:nvPr/>
        </p:nvSpPr>
        <p:spPr>
          <a:xfrm>
            <a:off x="429208" y="1530220"/>
            <a:ext cx="8229600" cy="1951496"/>
          </a:xfrm>
          <a:prstGeom prst="rect">
            <a:avLst/>
          </a:prstGeom>
          <a:noFill/>
        </p:spPr>
        <p:txBody>
          <a:bodyPr wrap="square" rtlCol="0">
            <a:spAutoFit/>
          </a:bodyPr>
          <a:lstStyle/>
          <a:p>
            <a:pPr marL="457200" indent="-457200">
              <a:lnSpc>
                <a:spcPct val="150000"/>
              </a:lnSpc>
              <a:buFontTx/>
              <a:buChar char="-"/>
            </a:pPr>
            <a:r>
              <a:rPr lang="en-US" sz="2800" dirty="0" err="1" smtClean="0"/>
              <a:t>Xây</a:t>
            </a:r>
            <a:r>
              <a:rPr lang="en-US" sz="2800" dirty="0" smtClean="0"/>
              <a:t> </a:t>
            </a:r>
            <a:r>
              <a:rPr lang="en-US" sz="2800" dirty="0" err="1" smtClean="0"/>
              <a:t>dựng</a:t>
            </a:r>
            <a:r>
              <a:rPr lang="en-US" sz="2800" dirty="0" smtClean="0"/>
              <a:t> </a:t>
            </a:r>
            <a:r>
              <a:rPr lang="en-US" sz="2800" dirty="0" err="1" smtClean="0"/>
              <a:t>hệ</a:t>
            </a:r>
            <a:r>
              <a:rPr lang="en-US" sz="2800" dirty="0" smtClean="0"/>
              <a:t> </a:t>
            </a:r>
            <a:r>
              <a:rPr lang="en-US" sz="2800" dirty="0" err="1" smtClean="0"/>
              <a:t>thống</a:t>
            </a:r>
            <a:r>
              <a:rPr lang="en-US" sz="2800" dirty="0" smtClean="0"/>
              <a:t> </a:t>
            </a:r>
            <a:r>
              <a:rPr lang="en-US" sz="2800" dirty="0" err="1" smtClean="0"/>
              <a:t>Microservice</a:t>
            </a:r>
            <a:r>
              <a:rPr lang="en-US" sz="2800" dirty="0" smtClean="0"/>
              <a:t> </a:t>
            </a:r>
            <a:r>
              <a:rPr lang="en-US" sz="2800" dirty="0" err="1" smtClean="0"/>
              <a:t>trong</a:t>
            </a:r>
            <a:r>
              <a:rPr lang="en-US" sz="2800" dirty="0" smtClean="0"/>
              <a:t> </a:t>
            </a:r>
            <a:r>
              <a:rPr lang="en-US" sz="2800" dirty="0" err="1" smtClean="0"/>
              <a:t>đó</a:t>
            </a:r>
            <a:r>
              <a:rPr lang="en-US" sz="2800" dirty="0" smtClean="0"/>
              <a:t> API Gateway </a:t>
            </a:r>
            <a:r>
              <a:rPr lang="en-US" sz="2800" dirty="0" err="1" smtClean="0"/>
              <a:t>được</a:t>
            </a:r>
            <a:r>
              <a:rPr lang="en-US" sz="2800" dirty="0" smtClean="0"/>
              <a:t> </a:t>
            </a:r>
            <a:r>
              <a:rPr lang="en-US" sz="2800" dirty="0" err="1" smtClean="0"/>
              <a:t>đặt</a:t>
            </a:r>
            <a:r>
              <a:rPr lang="en-US" sz="2800" dirty="0" smtClean="0"/>
              <a:t> </a:t>
            </a:r>
            <a:r>
              <a:rPr lang="en-US" sz="2800" dirty="0" err="1" smtClean="0"/>
              <a:t>trong</a:t>
            </a:r>
            <a:r>
              <a:rPr lang="en-US" sz="2800" dirty="0" smtClean="0"/>
              <a:t> </a:t>
            </a:r>
            <a:r>
              <a:rPr lang="en-US" sz="2800" dirty="0" err="1" smtClean="0"/>
              <a:t>chế</a:t>
            </a:r>
            <a:r>
              <a:rPr lang="en-US" sz="2800" dirty="0" smtClean="0"/>
              <a:t> </a:t>
            </a:r>
            <a:r>
              <a:rPr lang="en-US" sz="2800" dirty="0" err="1" smtClean="0"/>
              <a:t>độ</a:t>
            </a:r>
            <a:r>
              <a:rPr lang="en-US" sz="2800" dirty="0" smtClean="0"/>
              <a:t> HA</a:t>
            </a:r>
          </a:p>
          <a:p>
            <a:pPr marL="457200" indent="-457200">
              <a:lnSpc>
                <a:spcPct val="150000"/>
              </a:lnSpc>
              <a:buFontTx/>
              <a:buChar char="-"/>
            </a:pPr>
            <a:r>
              <a:rPr lang="en-US" sz="2800" dirty="0" err="1" smtClean="0"/>
              <a:t>Đưa</a:t>
            </a:r>
            <a:r>
              <a:rPr lang="en-US" sz="2800" dirty="0" smtClean="0"/>
              <a:t> </a:t>
            </a:r>
            <a:r>
              <a:rPr lang="en-US" sz="2800" dirty="0" err="1" smtClean="0"/>
              <a:t>ra</a:t>
            </a:r>
            <a:r>
              <a:rPr lang="en-US" sz="2800" dirty="0" smtClean="0"/>
              <a:t> </a:t>
            </a:r>
            <a:r>
              <a:rPr lang="en-US" sz="2800" dirty="0" err="1" smtClean="0"/>
              <a:t>giải</a:t>
            </a:r>
            <a:r>
              <a:rPr lang="en-US" sz="2800" dirty="0" smtClean="0"/>
              <a:t> </a:t>
            </a:r>
            <a:r>
              <a:rPr lang="en-US" sz="2800" dirty="0" err="1" smtClean="0"/>
              <a:t>pháp</a:t>
            </a:r>
            <a:r>
              <a:rPr lang="en-US" sz="2800" dirty="0" smtClean="0"/>
              <a:t> load balancing </a:t>
            </a:r>
            <a:r>
              <a:rPr lang="en-US" sz="2800" dirty="0" err="1" smtClean="0"/>
              <a:t>cho</a:t>
            </a:r>
            <a:r>
              <a:rPr lang="en-US" sz="2800" dirty="0" smtClean="0"/>
              <a:t> </a:t>
            </a:r>
            <a:r>
              <a:rPr lang="en-US" sz="2800" dirty="0" err="1" smtClean="0"/>
              <a:t>hệ</a:t>
            </a:r>
            <a:r>
              <a:rPr lang="en-US" sz="2800" dirty="0" smtClean="0"/>
              <a:t> </a:t>
            </a:r>
            <a:r>
              <a:rPr lang="en-US" sz="2800" dirty="0" err="1" smtClean="0"/>
              <a:t>thống</a:t>
            </a:r>
            <a:endParaRPr lang="en-US" sz="2800" dirty="0"/>
          </a:p>
        </p:txBody>
      </p:sp>
    </p:spTree>
    <p:extLst>
      <p:ext uri="{BB962C8B-B14F-4D97-AF65-F5344CB8AC3E}">
        <p14:creationId xmlns:p14="http://schemas.microsoft.com/office/powerpoint/2010/main" val="41153680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804478" y="79899"/>
            <a:ext cx="7296534" cy="772357"/>
          </a:xfrm>
        </p:spPr>
        <p:txBody>
          <a:bodyPr/>
          <a:lstStyle/>
          <a:p>
            <a:pPr algn="ctr"/>
            <a:r>
              <a:rPr lang="en-US" dirty="0" err="1" smtClean="0"/>
              <a:t>Kiến</a:t>
            </a:r>
            <a:r>
              <a:rPr lang="en-US" dirty="0" smtClean="0"/>
              <a:t> </a:t>
            </a:r>
            <a:r>
              <a:rPr lang="en-US" dirty="0" err="1" smtClean="0"/>
              <a:t>trúc</a:t>
            </a:r>
            <a:r>
              <a:rPr lang="en-US" dirty="0" smtClean="0"/>
              <a:t> </a:t>
            </a:r>
            <a:r>
              <a:rPr lang="en-US" dirty="0" err="1" smtClean="0"/>
              <a:t>Microservice</a:t>
            </a:r>
            <a:endParaRPr lang="en-US" b="1" dirty="0"/>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6</a:t>
            </a:fld>
            <a:endParaRPr lang="en-US"/>
          </a:p>
        </p:txBody>
      </p:sp>
      <p:sp>
        <p:nvSpPr>
          <p:cNvPr id="6" name="Content Placeholder 2">
            <a:extLst>
              <a:ext uri="{FF2B5EF4-FFF2-40B4-BE49-F238E27FC236}">
                <a16:creationId xmlns:a16="http://schemas.microsoft.com/office/drawing/2014/main" id="{E96665D3-7162-40DD-845C-933F1E7FFF5D}"/>
              </a:ext>
            </a:extLst>
          </p:cNvPr>
          <p:cNvSpPr txBox="1">
            <a:spLocks/>
          </p:cNvSpPr>
          <p:nvPr/>
        </p:nvSpPr>
        <p:spPr>
          <a:xfrm>
            <a:off x="248574" y="1119554"/>
            <a:ext cx="3128604" cy="5207867"/>
          </a:xfrm>
          <a:prstGeom prst="rect">
            <a:avLst/>
          </a:prstGeom>
        </p:spPr>
        <p:txBody>
          <a:bodyPr anchor="ct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30000"/>
              </a:lnSpc>
            </a:pPr>
            <a:endParaRPr lang="en-US" sz="2400"/>
          </a:p>
        </p:txBody>
      </p:sp>
      <p:pic>
        <p:nvPicPr>
          <p:cNvPr id="2" name="Picture 1"/>
          <p:cNvPicPr>
            <a:picLocks noChangeAspect="1"/>
          </p:cNvPicPr>
          <p:nvPr/>
        </p:nvPicPr>
        <p:blipFill>
          <a:blip r:embed="rId3"/>
          <a:stretch>
            <a:fillRect/>
          </a:stretch>
        </p:blipFill>
        <p:spPr>
          <a:xfrm>
            <a:off x="1217993" y="1002750"/>
            <a:ext cx="6469504" cy="5441473"/>
          </a:xfrm>
          <a:prstGeom prst="rect">
            <a:avLst/>
          </a:prstGeom>
        </p:spPr>
      </p:pic>
    </p:spTree>
    <p:extLst>
      <p:ext uri="{BB962C8B-B14F-4D97-AF65-F5344CB8AC3E}">
        <p14:creationId xmlns:p14="http://schemas.microsoft.com/office/powerpoint/2010/main" val="175073188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4A59AB6-698D-47DD-AA8B-2738E0B9E15C}"/>
              </a:ext>
            </a:extLst>
          </p:cNvPr>
          <p:cNvSpPr>
            <a:spLocks noGrp="1"/>
          </p:cNvSpPr>
          <p:nvPr>
            <p:ph type="ctrTitle"/>
          </p:nvPr>
        </p:nvSpPr>
        <p:spPr>
          <a:xfrm>
            <a:off x="804478" y="79899"/>
            <a:ext cx="7296534" cy="772357"/>
          </a:xfrm>
        </p:spPr>
        <p:txBody>
          <a:bodyPr/>
          <a:lstStyle/>
          <a:p>
            <a:pPr algn="ctr"/>
            <a:r>
              <a:rPr lang="en-US" dirty="0" err="1" smtClean="0"/>
              <a:t>Kiến</a:t>
            </a:r>
            <a:r>
              <a:rPr lang="en-US" dirty="0" smtClean="0"/>
              <a:t> </a:t>
            </a:r>
            <a:r>
              <a:rPr lang="en-US" dirty="0" err="1" smtClean="0"/>
              <a:t>trúc</a:t>
            </a:r>
            <a:r>
              <a:rPr lang="en-US" dirty="0" smtClean="0"/>
              <a:t> </a:t>
            </a:r>
            <a:r>
              <a:rPr lang="en-US" dirty="0" err="1" smtClean="0"/>
              <a:t>Microservice</a:t>
            </a:r>
            <a:endParaRPr lang="en-US" b="1" dirty="0"/>
          </a:p>
        </p:txBody>
      </p:sp>
      <p:sp>
        <p:nvSpPr>
          <p:cNvPr id="4" name="Slide Number Placeholder 3">
            <a:extLst>
              <a:ext uri="{FF2B5EF4-FFF2-40B4-BE49-F238E27FC236}">
                <a16:creationId xmlns:a16="http://schemas.microsoft.com/office/drawing/2014/main" id="{D5226135-9224-47BF-A3B0-B7D8E11A9AF7}"/>
              </a:ext>
            </a:extLst>
          </p:cNvPr>
          <p:cNvSpPr>
            <a:spLocks noGrp="1"/>
          </p:cNvSpPr>
          <p:nvPr>
            <p:ph type="sldNum" sz="quarter" idx="4"/>
          </p:nvPr>
        </p:nvSpPr>
        <p:spPr/>
        <p:txBody>
          <a:bodyPr/>
          <a:lstStyle/>
          <a:p>
            <a:fld id="{808DD579-E79D-40BC-A34B-39E6A1EB1D62}" type="slidenum">
              <a:rPr lang="en-US" smtClean="0"/>
              <a:pPr/>
              <a:t>7</a:t>
            </a:fld>
            <a:endParaRPr lang="en-US"/>
          </a:p>
        </p:txBody>
      </p:sp>
      <p:sp>
        <p:nvSpPr>
          <p:cNvPr id="6" name="Content Placeholder 2">
            <a:extLst>
              <a:ext uri="{FF2B5EF4-FFF2-40B4-BE49-F238E27FC236}">
                <a16:creationId xmlns:a16="http://schemas.microsoft.com/office/drawing/2014/main" id="{E96665D3-7162-40DD-845C-933F1E7FFF5D}"/>
              </a:ext>
            </a:extLst>
          </p:cNvPr>
          <p:cNvSpPr txBox="1">
            <a:spLocks/>
          </p:cNvSpPr>
          <p:nvPr/>
        </p:nvSpPr>
        <p:spPr>
          <a:xfrm>
            <a:off x="248574" y="1119554"/>
            <a:ext cx="3128604" cy="5207867"/>
          </a:xfrm>
          <a:prstGeom prst="rect">
            <a:avLst/>
          </a:prstGeom>
        </p:spPr>
        <p:txBody>
          <a:bodyPr anchor="ctr">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nSpc>
                <a:spcPct val="130000"/>
              </a:lnSpc>
            </a:pPr>
            <a:endParaRPr lang="en-US" sz="2400"/>
          </a:p>
        </p:txBody>
      </p:sp>
      <p:sp>
        <p:nvSpPr>
          <p:cNvPr id="5" name="TextBox 4"/>
          <p:cNvSpPr txBox="1"/>
          <p:nvPr/>
        </p:nvSpPr>
        <p:spPr>
          <a:xfrm>
            <a:off x="377342" y="1172835"/>
            <a:ext cx="8354250" cy="5262979"/>
          </a:xfrm>
          <a:prstGeom prst="rect">
            <a:avLst/>
          </a:prstGeom>
          <a:noFill/>
        </p:spPr>
        <p:txBody>
          <a:bodyPr wrap="square" rtlCol="0">
            <a:spAutoFit/>
          </a:bodyPr>
          <a:lstStyle/>
          <a:p>
            <a:r>
              <a:rPr lang="en-US" sz="2800" dirty="0" smtClean="0"/>
              <a:t>Chia </a:t>
            </a:r>
            <a:r>
              <a:rPr lang="vi-VN" sz="2800" dirty="0" smtClean="0"/>
              <a:t>nhỏ </a:t>
            </a:r>
            <a:r>
              <a:rPr lang="vi-VN" sz="2800" dirty="0"/>
              <a:t>thành nhiều thành phần khác </a:t>
            </a:r>
            <a:r>
              <a:rPr lang="vi-VN" sz="2800" dirty="0" smtClean="0"/>
              <a:t>nhau</a:t>
            </a:r>
            <a:r>
              <a:rPr lang="en-US" sz="2800" dirty="0" smtClean="0"/>
              <a:t>, </a:t>
            </a:r>
            <a:r>
              <a:rPr lang="en-US" sz="2800" dirty="0" err="1" smtClean="0"/>
              <a:t>độc</a:t>
            </a:r>
            <a:r>
              <a:rPr lang="en-US" sz="2800" dirty="0" smtClean="0"/>
              <a:t> </a:t>
            </a:r>
            <a:r>
              <a:rPr lang="en-US" sz="2800" dirty="0" err="1" smtClean="0"/>
              <a:t>lâp</a:t>
            </a:r>
            <a:r>
              <a:rPr lang="en-US" sz="2800" dirty="0" smtClean="0"/>
              <a:t>, </a:t>
            </a:r>
            <a:r>
              <a:rPr lang="en-US" sz="2800" dirty="0" err="1" smtClean="0"/>
              <a:t>thực</a:t>
            </a:r>
            <a:r>
              <a:rPr lang="en-US" sz="2800" dirty="0" smtClean="0"/>
              <a:t> </a:t>
            </a:r>
            <a:r>
              <a:rPr lang="en-US" sz="2800" dirty="0" err="1" smtClean="0"/>
              <a:t>hiện</a:t>
            </a:r>
            <a:r>
              <a:rPr lang="en-US" sz="2800" dirty="0" smtClean="0"/>
              <a:t> </a:t>
            </a:r>
            <a:r>
              <a:rPr lang="en-US" sz="2800" dirty="0" err="1" smtClean="0"/>
              <a:t>nghiệp</a:t>
            </a:r>
            <a:r>
              <a:rPr lang="en-US" sz="2800" dirty="0" smtClean="0"/>
              <a:t> </a:t>
            </a:r>
            <a:r>
              <a:rPr lang="en-US" sz="2800" dirty="0" err="1" smtClean="0"/>
              <a:t>vụ</a:t>
            </a:r>
            <a:r>
              <a:rPr lang="en-US" sz="2800" dirty="0" smtClean="0"/>
              <a:t> </a:t>
            </a:r>
            <a:r>
              <a:rPr lang="en-US" sz="2800" dirty="0" err="1" smtClean="0"/>
              <a:t>chức</a:t>
            </a:r>
            <a:r>
              <a:rPr lang="en-US" sz="2800" dirty="0" smtClean="0"/>
              <a:t> </a:t>
            </a:r>
            <a:r>
              <a:rPr lang="en-US" sz="2800" dirty="0" err="1" smtClean="0"/>
              <a:t>năng</a:t>
            </a:r>
            <a:r>
              <a:rPr lang="en-US" sz="2800" dirty="0" smtClean="0"/>
              <a:t> </a:t>
            </a:r>
            <a:r>
              <a:rPr lang="en-US" sz="2800" dirty="0" err="1" smtClean="0"/>
              <a:t>nhất</a:t>
            </a:r>
            <a:r>
              <a:rPr lang="en-US" sz="2800" dirty="0" smtClean="0"/>
              <a:t> </a:t>
            </a:r>
            <a:r>
              <a:rPr lang="en-US" sz="2800" dirty="0" err="1" smtClean="0"/>
              <a:t>định</a:t>
            </a:r>
            <a:endParaRPr lang="en-US" sz="2800" dirty="0" smtClean="0"/>
          </a:p>
          <a:p>
            <a:r>
              <a:rPr lang="en-US" sz="2800" dirty="0" err="1" smtClean="0"/>
              <a:t>Ưu</a:t>
            </a:r>
            <a:r>
              <a:rPr lang="en-US" sz="2800" dirty="0" smtClean="0"/>
              <a:t> </a:t>
            </a:r>
            <a:r>
              <a:rPr lang="en-US" sz="2800" dirty="0" err="1" smtClean="0"/>
              <a:t>điểm</a:t>
            </a:r>
            <a:r>
              <a:rPr lang="en-US" sz="2800" dirty="0" smtClean="0"/>
              <a:t>:</a:t>
            </a:r>
          </a:p>
          <a:p>
            <a:pPr marL="457200" indent="-457200">
              <a:buFont typeface="Arial" panose="020B0604020202020204" pitchFamily="34" charset="0"/>
              <a:buChar char="•"/>
            </a:pPr>
            <a:r>
              <a:rPr lang="en-US" sz="2800" dirty="0" err="1"/>
              <a:t>P</a:t>
            </a:r>
            <a:r>
              <a:rPr lang="en-US" sz="2800" dirty="0" err="1" smtClean="0"/>
              <a:t>hù</a:t>
            </a:r>
            <a:r>
              <a:rPr lang="en-US" sz="2800" dirty="0" smtClean="0"/>
              <a:t> </a:t>
            </a:r>
            <a:r>
              <a:rPr lang="en-US" sz="2800" dirty="0" err="1"/>
              <a:t>hợp</a:t>
            </a:r>
            <a:r>
              <a:rPr lang="en-US" sz="2800" dirty="0"/>
              <a:t> </a:t>
            </a:r>
            <a:r>
              <a:rPr lang="en-US" sz="2800" dirty="0" err="1"/>
              <a:t>cho</a:t>
            </a:r>
            <a:r>
              <a:rPr lang="en-US" sz="2800" dirty="0"/>
              <a:t> </a:t>
            </a:r>
            <a:r>
              <a:rPr lang="en-US" sz="2800" dirty="0" err="1"/>
              <a:t>các</a:t>
            </a:r>
            <a:r>
              <a:rPr lang="en-US" sz="2800" dirty="0"/>
              <a:t> </a:t>
            </a:r>
            <a:r>
              <a:rPr lang="en-US" sz="2800" dirty="0" err="1"/>
              <a:t>dịch</a:t>
            </a:r>
            <a:r>
              <a:rPr lang="en-US" sz="2800" dirty="0"/>
              <a:t> </a:t>
            </a:r>
            <a:r>
              <a:rPr lang="en-US" sz="2800" dirty="0" err="1"/>
              <a:t>vụ</a:t>
            </a:r>
            <a:r>
              <a:rPr lang="en-US" sz="2800" dirty="0"/>
              <a:t> </a:t>
            </a:r>
            <a:r>
              <a:rPr lang="en-US" sz="2800" dirty="0" err="1" smtClean="0"/>
              <a:t>lớn</a:t>
            </a:r>
            <a:endParaRPr lang="en-US" sz="2800" dirty="0" smtClean="0"/>
          </a:p>
          <a:p>
            <a:pPr marL="457200" indent="-457200">
              <a:buFont typeface="Arial" panose="020B0604020202020204" pitchFamily="34" charset="0"/>
              <a:buChar char="•"/>
            </a:pPr>
            <a:r>
              <a:rPr lang="en-US" sz="2800" dirty="0" err="1" smtClean="0"/>
              <a:t>Thuận</a:t>
            </a:r>
            <a:r>
              <a:rPr lang="en-US" sz="2800" dirty="0" smtClean="0"/>
              <a:t> </a:t>
            </a:r>
            <a:r>
              <a:rPr lang="en-US" sz="2800" dirty="0" err="1"/>
              <a:t>lợi</a:t>
            </a:r>
            <a:r>
              <a:rPr lang="en-US" sz="2800" dirty="0"/>
              <a:t> </a:t>
            </a:r>
            <a:r>
              <a:rPr lang="en-US" sz="2800" dirty="0" err="1"/>
              <a:t>trong</a:t>
            </a:r>
            <a:r>
              <a:rPr lang="en-US" sz="2800" dirty="0"/>
              <a:t> </a:t>
            </a:r>
            <a:r>
              <a:rPr lang="en-US" sz="2800" dirty="0" err="1"/>
              <a:t>việc</a:t>
            </a:r>
            <a:r>
              <a:rPr lang="en-US" sz="2800" dirty="0"/>
              <a:t> </a:t>
            </a:r>
            <a:r>
              <a:rPr lang="en-US" sz="2800" dirty="0" err="1"/>
              <a:t>phát</a:t>
            </a:r>
            <a:r>
              <a:rPr lang="en-US" sz="2800" dirty="0"/>
              <a:t> </a:t>
            </a:r>
            <a:r>
              <a:rPr lang="en-US" sz="2800" dirty="0" err="1"/>
              <a:t>triển</a:t>
            </a:r>
            <a:r>
              <a:rPr lang="en-US" sz="2800" dirty="0"/>
              <a:t> </a:t>
            </a:r>
            <a:r>
              <a:rPr lang="en-US" sz="2800" dirty="0" err="1"/>
              <a:t>lâu</a:t>
            </a:r>
            <a:r>
              <a:rPr lang="en-US" sz="2800" dirty="0"/>
              <a:t> </a:t>
            </a:r>
            <a:r>
              <a:rPr lang="en-US" sz="2800" dirty="0" err="1"/>
              <a:t>dài</a:t>
            </a:r>
            <a:r>
              <a:rPr lang="en-US" sz="2800" dirty="0"/>
              <a:t> </a:t>
            </a:r>
            <a:r>
              <a:rPr lang="en-US" sz="2800" dirty="0" err="1"/>
              <a:t>cho</a:t>
            </a:r>
            <a:r>
              <a:rPr lang="en-US" sz="2800" dirty="0"/>
              <a:t> </a:t>
            </a:r>
            <a:r>
              <a:rPr lang="en-US" sz="2800" dirty="0" err="1"/>
              <a:t>dịch</a:t>
            </a:r>
            <a:r>
              <a:rPr lang="en-US" sz="2800" dirty="0"/>
              <a:t> </a:t>
            </a:r>
            <a:r>
              <a:rPr lang="en-US" sz="2800" dirty="0" err="1" smtClean="0"/>
              <a:t>vụ</a:t>
            </a:r>
            <a:endParaRPr lang="en-US" sz="2800" dirty="0" smtClean="0"/>
          </a:p>
          <a:p>
            <a:pPr marL="457200" indent="-457200">
              <a:buFont typeface="Arial" panose="020B0604020202020204" pitchFamily="34" charset="0"/>
              <a:buChar char="•"/>
            </a:pPr>
            <a:r>
              <a:rPr lang="en-US" sz="2800" dirty="0" err="1" smtClean="0"/>
              <a:t>Dễ</a:t>
            </a:r>
            <a:r>
              <a:rPr lang="en-US" sz="2800" dirty="0" smtClean="0"/>
              <a:t> </a:t>
            </a:r>
            <a:r>
              <a:rPr lang="en-US" sz="2800" dirty="0" err="1" smtClean="0"/>
              <a:t>dàng</a:t>
            </a:r>
            <a:r>
              <a:rPr lang="en-US" sz="2800" dirty="0" smtClean="0"/>
              <a:t> </a:t>
            </a:r>
            <a:r>
              <a:rPr lang="en-US" sz="2800" dirty="0" err="1" smtClean="0"/>
              <a:t>gỡ</a:t>
            </a:r>
            <a:r>
              <a:rPr lang="en-US" sz="2800" dirty="0" smtClean="0"/>
              <a:t> </a:t>
            </a:r>
            <a:r>
              <a:rPr lang="en-US" sz="2800" dirty="0" err="1" smtClean="0"/>
              <a:t>lỗi</a:t>
            </a:r>
            <a:endParaRPr lang="en-US" sz="2800" dirty="0" smtClean="0"/>
          </a:p>
          <a:p>
            <a:r>
              <a:rPr lang="en-US" sz="2800" dirty="0" err="1" smtClean="0"/>
              <a:t>Nhược</a:t>
            </a:r>
            <a:r>
              <a:rPr lang="en-US" sz="2800" dirty="0" smtClean="0"/>
              <a:t> </a:t>
            </a:r>
            <a:r>
              <a:rPr lang="en-US" sz="2800" dirty="0" err="1" smtClean="0"/>
              <a:t>điểm</a:t>
            </a:r>
            <a:r>
              <a:rPr lang="en-US" sz="2800" dirty="0" smtClean="0"/>
              <a:t>:</a:t>
            </a:r>
          </a:p>
          <a:p>
            <a:pPr marL="457200" indent="-457200">
              <a:buFont typeface="Arial" panose="020B0604020202020204" pitchFamily="34" charset="0"/>
              <a:buChar char="•"/>
            </a:pPr>
            <a:r>
              <a:rPr lang="en-US" sz="2800" dirty="0" err="1" smtClean="0"/>
              <a:t>Nhiều</a:t>
            </a:r>
            <a:r>
              <a:rPr lang="en-US" sz="2800" dirty="0" smtClean="0"/>
              <a:t> </a:t>
            </a:r>
            <a:r>
              <a:rPr lang="en-US" sz="2800" dirty="0" err="1"/>
              <a:t>thành</a:t>
            </a:r>
            <a:r>
              <a:rPr lang="en-US" sz="2800" dirty="0"/>
              <a:t> </a:t>
            </a:r>
            <a:r>
              <a:rPr lang="en-US" sz="2800" dirty="0" err="1"/>
              <a:t>phần</a:t>
            </a:r>
            <a:r>
              <a:rPr lang="en-US" sz="2800" dirty="0"/>
              <a:t> </a:t>
            </a:r>
            <a:r>
              <a:rPr lang="en-US" sz="2800" dirty="0" err="1"/>
              <a:t>phải</a:t>
            </a:r>
            <a:r>
              <a:rPr lang="en-US" sz="2800" dirty="0"/>
              <a:t> </a:t>
            </a:r>
            <a:r>
              <a:rPr lang="en-US" sz="2800" dirty="0" err="1"/>
              <a:t>quản</a:t>
            </a:r>
            <a:r>
              <a:rPr lang="en-US" sz="2800" dirty="0"/>
              <a:t> </a:t>
            </a:r>
            <a:r>
              <a:rPr lang="en-US" sz="2800" dirty="0" err="1" smtClean="0"/>
              <a:t>lý</a:t>
            </a:r>
            <a:endParaRPr lang="en-US" sz="2800" dirty="0" smtClean="0"/>
          </a:p>
          <a:p>
            <a:pPr marL="457200" indent="-457200">
              <a:buFont typeface="Arial" panose="020B0604020202020204" pitchFamily="34" charset="0"/>
              <a:buChar char="•"/>
            </a:pPr>
            <a:r>
              <a:rPr lang="en-US" sz="2800" dirty="0" err="1" smtClean="0"/>
              <a:t>Hạ</a:t>
            </a:r>
            <a:r>
              <a:rPr lang="en-US" sz="2800" dirty="0" smtClean="0"/>
              <a:t> </a:t>
            </a:r>
            <a:r>
              <a:rPr lang="en-US" sz="2800" dirty="0" err="1" smtClean="0"/>
              <a:t>tầng</a:t>
            </a:r>
            <a:endParaRPr lang="en-US" sz="2800" dirty="0" smtClean="0"/>
          </a:p>
          <a:p>
            <a:pPr marL="457200" indent="-457200">
              <a:buFont typeface="Arial" panose="020B0604020202020204" pitchFamily="34" charset="0"/>
              <a:buChar char="•"/>
            </a:pPr>
            <a:r>
              <a:rPr lang="en-US" sz="2800" dirty="0"/>
              <a:t>Đ</a:t>
            </a:r>
            <a:r>
              <a:rPr lang="vi-VN" sz="2800" dirty="0" smtClean="0"/>
              <a:t>ược </a:t>
            </a:r>
            <a:r>
              <a:rPr lang="vi-VN" sz="2800" dirty="0"/>
              <a:t>phát triển bởi nhiều công nghệ, ngôn </a:t>
            </a:r>
            <a:r>
              <a:rPr lang="vi-VN" sz="2800" dirty="0" smtClean="0"/>
              <a:t>ngữ</a:t>
            </a:r>
            <a:endParaRPr lang="en-US" sz="2800" dirty="0" smtClean="0"/>
          </a:p>
          <a:p>
            <a:pPr marL="457200" indent="-457200">
              <a:buFont typeface="Arial" panose="020B0604020202020204" pitchFamily="34" charset="0"/>
              <a:buChar char="•"/>
            </a:pPr>
            <a:r>
              <a:rPr lang="en-US" sz="2800" dirty="0" smtClean="0"/>
              <a:t>K</a:t>
            </a:r>
            <a:r>
              <a:rPr lang="vi-VN" sz="2800" dirty="0" smtClean="0"/>
              <a:t>iểm </a:t>
            </a:r>
            <a:r>
              <a:rPr lang="vi-VN" sz="2800" dirty="0"/>
              <a:t>thử toàn bộ hệ thống sẽ phức tạp hơn</a:t>
            </a:r>
            <a:endParaRPr lang="en-US" sz="2800" dirty="0"/>
          </a:p>
        </p:txBody>
      </p:sp>
    </p:spTree>
    <p:extLst>
      <p:ext uri="{BB962C8B-B14F-4D97-AF65-F5344CB8AC3E}">
        <p14:creationId xmlns:p14="http://schemas.microsoft.com/office/powerpoint/2010/main" val="3613438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748806" y="0"/>
            <a:ext cx="7461744" cy="772357"/>
          </a:xfrm>
        </p:spPr>
        <p:txBody>
          <a:bodyPr/>
          <a:lstStyle/>
          <a:p>
            <a:pPr algn="ctr"/>
            <a:r>
              <a:rPr lang="en-US" b="1" dirty="0" smtClean="0"/>
              <a:t>API Gateway</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8</a:t>
            </a:fld>
            <a:endParaRPr lang="en-US"/>
          </a:p>
        </p:txBody>
      </p:sp>
      <p:pic>
        <p:nvPicPr>
          <p:cNvPr id="2" name="Picture 1"/>
          <p:cNvPicPr>
            <a:picLocks noChangeAspect="1"/>
          </p:cNvPicPr>
          <p:nvPr/>
        </p:nvPicPr>
        <p:blipFill>
          <a:blip r:embed="rId3"/>
          <a:stretch>
            <a:fillRect/>
          </a:stretch>
        </p:blipFill>
        <p:spPr>
          <a:xfrm>
            <a:off x="1232396" y="1180419"/>
            <a:ext cx="7143131" cy="5080570"/>
          </a:xfrm>
          <a:prstGeom prst="rect">
            <a:avLst/>
          </a:prstGeom>
        </p:spPr>
      </p:pic>
    </p:spTree>
    <p:extLst>
      <p:ext uri="{BB962C8B-B14F-4D97-AF65-F5344CB8AC3E}">
        <p14:creationId xmlns:p14="http://schemas.microsoft.com/office/powerpoint/2010/main" val="20241991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E5549EDF-210A-4E7E-AEDB-A6885D990C3C}"/>
              </a:ext>
            </a:extLst>
          </p:cNvPr>
          <p:cNvSpPr>
            <a:spLocks noGrp="1"/>
          </p:cNvSpPr>
          <p:nvPr>
            <p:ph type="ctrTitle"/>
          </p:nvPr>
        </p:nvSpPr>
        <p:spPr>
          <a:xfrm>
            <a:off x="748806" y="0"/>
            <a:ext cx="7461744" cy="772357"/>
          </a:xfrm>
        </p:spPr>
        <p:txBody>
          <a:bodyPr/>
          <a:lstStyle/>
          <a:p>
            <a:pPr algn="ctr"/>
            <a:r>
              <a:rPr lang="en-US" b="1" dirty="0" smtClean="0"/>
              <a:t>API Gateway</a:t>
            </a:r>
            <a:endParaRPr lang="en-US" b="1" dirty="0"/>
          </a:p>
        </p:txBody>
      </p:sp>
      <p:sp>
        <p:nvSpPr>
          <p:cNvPr id="4" name="Slide Number Placeholder 3">
            <a:extLst>
              <a:ext uri="{FF2B5EF4-FFF2-40B4-BE49-F238E27FC236}">
                <a16:creationId xmlns:a16="http://schemas.microsoft.com/office/drawing/2014/main" id="{992463F9-C778-465C-B6D0-00F78259CDB9}"/>
              </a:ext>
            </a:extLst>
          </p:cNvPr>
          <p:cNvSpPr>
            <a:spLocks noGrp="1"/>
          </p:cNvSpPr>
          <p:nvPr>
            <p:ph type="sldNum" sz="quarter" idx="4"/>
          </p:nvPr>
        </p:nvSpPr>
        <p:spPr>
          <a:xfrm>
            <a:off x="8375527" y="6561027"/>
            <a:ext cx="519898" cy="305674"/>
          </a:xfrm>
        </p:spPr>
        <p:txBody>
          <a:bodyPr/>
          <a:lstStyle/>
          <a:p>
            <a:fld id="{808DD579-E79D-40BC-A34B-39E6A1EB1D62}" type="slidenum">
              <a:rPr lang="en-US" smtClean="0"/>
              <a:pPr/>
              <a:t>9</a:t>
            </a:fld>
            <a:endParaRPr lang="en-US"/>
          </a:p>
        </p:txBody>
      </p:sp>
      <p:pic>
        <p:nvPicPr>
          <p:cNvPr id="3" name="Picture 2"/>
          <p:cNvPicPr>
            <a:picLocks noChangeAspect="1"/>
          </p:cNvPicPr>
          <p:nvPr/>
        </p:nvPicPr>
        <p:blipFill>
          <a:blip r:embed="rId3"/>
          <a:stretch>
            <a:fillRect/>
          </a:stretch>
        </p:blipFill>
        <p:spPr>
          <a:xfrm>
            <a:off x="972738" y="1186349"/>
            <a:ext cx="7275521" cy="4911358"/>
          </a:xfrm>
          <a:prstGeom prst="rect">
            <a:avLst/>
          </a:prstGeom>
        </p:spPr>
      </p:pic>
    </p:spTree>
    <p:extLst>
      <p:ext uri="{BB962C8B-B14F-4D97-AF65-F5344CB8AC3E}">
        <p14:creationId xmlns:p14="http://schemas.microsoft.com/office/powerpoint/2010/main" val="249070080"/>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9FB87B201BB164AA8F0D7E07FC18253" ma:contentTypeVersion="13" ma:contentTypeDescription="Create a new document." ma:contentTypeScope="" ma:versionID="96bf03067efdb37cf4fca694505ead64">
  <xsd:schema xmlns:xsd="http://www.w3.org/2001/XMLSchema" xmlns:xs="http://www.w3.org/2001/XMLSchema" xmlns:p="http://schemas.microsoft.com/office/2006/metadata/properties" xmlns:ns2="c070d92c-e005-4177-a1a8-b2208be38bba" xmlns:ns3="c72df4cc-d2de-4b7e-8388-06b9b73bb217" targetNamespace="http://schemas.microsoft.com/office/2006/metadata/properties" ma:root="true" ma:fieldsID="5bda3e78cfb9f9ba7ce14d26c7269e40" ns2:_="" ns3:_="">
    <xsd:import namespace="c070d92c-e005-4177-a1a8-b2208be38bba"/>
    <xsd:import namespace="c72df4cc-d2de-4b7e-8388-06b9b73bb21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Location" minOccurs="0"/>
                <xsd:element ref="ns3:SharedWithUsers" minOccurs="0"/>
                <xsd:element ref="ns3:SharedWithDetails" minOccurs="0"/>
                <xsd:element ref="ns2:MediaServiceGenerationTime" minOccurs="0"/>
                <xsd:element ref="ns2:MediaServiceEventHashCode"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070d92c-e005-4177-a1a8-b2208be38bb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72df4cc-d2de-4b7e-8388-06b9b73bb217"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6CA30F4-821E-44DF-A722-22EDC71116FC}">
  <ds:schemaRefs>
    <ds:schemaRef ds:uri="http://schemas.microsoft.com/sharepoint/v3/contenttype/forms"/>
  </ds:schemaRefs>
</ds:datastoreItem>
</file>

<file path=customXml/itemProps2.xml><?xml version="1.0" encoding="utf-8"?>
<ds:datastoreItem xmlns:ds="http://schemas.openxmlformats.org/officeDocument/2006/customXml" ds:itemID="{8F791A7B-E8B8-49C1-AF65-F9B8FFC83D26}">
  <ds:schemaRefs>
    <ds:schemaRef ds:uri="http://schemas.microsoft.com/office/2006/metadata/properties"/>
    <ds:schemaRef ds:uri="http://schemas.microsoft.com/office/2006/documentManagement/types"/>
    <ds:schemaRef ds:uri="http://purl.org/dc/terms/"/>
    <ds:schemaRef ds:uri="http://purl.org/dc/dcmitype/"/>
    <ds:schemaRef ds:uri="http://schemas.microsoft.com/office/infopath/2007/PartnerControls"/>
    <ds:schemaRef ds:uri="c72df4cc-d2de-4b7e-8388-06b9b73bb217"/>
    <ds:schemaRef ds:uri="http://purl.org/dc/elements/1.1/"/>
    <ds:schemaRef ds:uri="http://schemas.openxmlformats.org/package/2006/metadata/core-properties"/>
    <ds:schemaRef ds:uri="c070d92c-e005-4177-a1a8-b2208be38bba"/>
    <ds:schemaRef ds:uri="http://www.w3.org/XML/1998/namespace"/>
  </ds:schemaRefs>
</ds:datastoreItem>
</file>

<file path=customXml/itemProps3.xml><?xml version="1.0" encoding="utf-8"?>
<ds:datastoreItem xmlns:ds="http://schemas.openxmlformats.org/officeDocument/2006/customXml" ds:itemID="{CE33493D-9C63-481C-BE96-2A2569D11A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070d92c-e005-4177-a1a8-b2208be38bba"/>
    <ds:schemaRef ds:uri="c72df4cc-d2de-4b7e-8388-06b9b73bb2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3758</TotalTime>
  <Words>950</Words>
  <Application>Microsoft Office PowerPoint</Application>
  <PresentationFormat>On-screen Show (4:3)</PresentationFormat>
  <Paragraphs>162</Paragraphs>
  <Slides>28</Slides>
  <Notes>28</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28</vt:i4>
      </vt:variant>
    </vt:vector>
  </HeadingPairs>
  <TitlesOfParts>
    <vt:vector size="35" baseType="lpstr">
      <vt:lpstr>Arial</vt:lpstr>
      <vt:lpstr>Calibri Light</vt:lpstr>
      <vt:lpstr>Calibri</vt:lpstr>
      <vt:lpstr>Angsana New</vt:lpstr>
      <vt:lpstr>Custom Design</vt:lpstr>
      <vt:lpstr>Office Theme</vt:lpstr>
      <vt:lpstr>1_Custom Design</vt:lpstr>
      <vt:lpstr>PowerPoint Presentation</vt:lpstr>
      <vt:lpstr>NỘI DUNG</vt:lpstr>
      <vt:lpstr>Đặt vấn đề</vt:lpstr>
      <vt:lpstr>Đặt vấn đề</vt:lpstr>
      <vt:lpstr>MỤC TIÊU ĐỀ TÀI</vt:lpstr>
      <vt:lpstr>Kiến trúc Microservice</vt:lpstr>
      <vt:lpstr>Kiến trúc Microservice</vt:lpstr>
      <vt:lpstr>API Gateway</vt:lpstr>
      <vt:lpstr>API Gateway</vt:lpstr>
      <vt:lpstr>API Gateway</vt:lpstr>
      <vt:lpstr>API Gateway</vt:lpstr>
      <vt:lpstr>High Avalabiltity Api Gateway</vt:lpstr>
      <vt:lpstr>High Avalabiltity Api Gateway</vt:lpstr>
      <vt:lpstr>High Avalabiltity Api Gateway</vt:lpstr>
      <vt:lpstr>Thuật toán load balancing </vt:lpstr>
      <vt:lpstr>Thuật toán load balancing </vt:lpstr>
      <vt:lpstr>Thuật toán load balancing </vt:lpstr>
      <vt:lpstr>Thuật toán load balancing </vt:lpstr>
      <vt:lpstr>Thuật toán load balancing </vt:lpstr>
      <vt:lpstr>Thuật toán load balancing </vt:lpstr>
      <vt:lpstr>Phát triển phần mềm</vt:lpstr>
      <vt:lpstr>Phát triển phần mềm</vt:lpstr>
      <vt:lpstr>Kiểm thử</vt:lpstr>
      <vt:lpstr>Video demo</vt:lpstr>
      <vt:lpstr>Kết quả</vt:lpstr>
      <vt:lpstr>Kết quả</vt:lpstr>
      <vt:lpstr>Kết luận và 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Trinh Thi Thuy Dung 20140704</dc:creator>
  <cp:lastModifiedBy>Nguyen Thi Hai 20161309</cp:lastModifiedBy>
  <cp:revision>199</cp:revision>
  <dcterms:created xsi:type="dcterms:W3CDTF">2019-06-12T09:00:18Z</dcterms:created>
  <dcterms:modified xsi:type="dcterms:W3CDTF">2021-06-06T17:46:18Z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0x01010029FB87B201BB164AA8F0D7E07FC18253</vt:lpwstr>
  </property>
</Properties>
</file>